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301" r:id="rId3"/>
    <p:sldId id="281" r:id="rId4"/>
    <p:sldId id="274" r:id="rId5"/>
    <p:sldId id="289" r:id="rId6"/>
    <p:sldId id="312" r:id="rId7"/>
    <p:sldId id="313" r:id="rId8"/>
    <p:sldId id="316" r:id="rId9"/>
    <p:sldId id="314" r:id="rId10"/>
    <p:sldId id="315" r:id="rId11"/>
    <p:sldId id="282" r:id="rId12"/>
    <p:sldId id="347" r:id="rId13"/>
    <p:sldId id="356" r:id="rId14"/>
    <p:sldId id="346" r:id="rId15"/>
    <p:sldId id="304" r:id="rId16"/>
    <p:sldId id="348" r:id="rId17"/>
    <p:sldId id="305" r:id="rId18"/>
    <p:sldId id="306" r:id="rId19"/>
    <p:sldId id="349" r:id="rId20"/>
    <p:sldId id="350" r:id="rId21"/>
    <p:sldId id="299" r:id="rId22"/>
    <p:sldId id="300" r:id="rId23"/>
    <p:sldId id="303" r:id="rId24"/>
    <p:sldId id="354" r:id="rId25"/>
    <p:sldId id="322" r:id="rId26"/>
    <p:sldId id="325" r:id="rId27"/>
    <p:sldId id="326" r:id="rId28"/>
    <p:sldId id="327" r:id="rId29"/>
    <p:sldId id="332" r:id="rId30"/>
    <p:sldId id="351" r:id="rId31"/>
    <p:sldId id="352" r:id="rId32"/>
    <p:sldId id="344" r:id="rId33"/>
    <p:sldId id="339" r:id="rId34"/>
    <p:sldId id="345" r:id="rId35"/>
    <p:sldId id="340" r:id="rId36"/>
    <p:sldId id="342" r:id="rId37"/>
    <p:sldId id="355" r:id="rId38"/>
    <p:sldId id="357" r:id="rId39"/>
    <p:sldId id="358" r:id="rId40"/>
    <p:sldId id="353" r:id="rId41"/>
    <p:sldId id="343" r:id="rId42"/>
    <p:sldId id="364" r:id="rId43"/>
    <p:sldId id="363" r:id="rId44"/>
    <p:sldId id="362" r:id="rId45"/>
    <p:sldId id="359" r:id="rId46"/>
    <p:sldId id="360" r:id="rId47"/>
    <p:sldId id="361" r:id="rId48"/>
    <p:sldId id="365" r:id="rId49"/>
    <p:sldId id="366" r:id="rId50"/>
    <p:sldId id="372" r:id="rId51"/>
    <p:sldId id="367" r:id="rId52"/>
    <p:sldId id="368" r:id="rId53"/>
    <p:sldId id="369" r:id="rId54"/>
    <p:sldId id="373" r:id="rId55"/>
    <p:sldId id="374" r:id="rId56"/>
    <p:sldId id="375" r:id="rId57"/>
    <p:sldId id="376" r:id="rId58"/>
    <p:sldId id="371" r:id="rId59"/>
    <p:sldId id="378" r:id="rId60"/>
    <p:sldId id="377" r:id="rId61"/>
    <p:sldId id="382" r:id="rId62"/>
    <p:sldId id="380" r:id="rId63"/>
    <p:sldId id="384" r:id="rId64"/>
    <p:sldId id="385" r:id="rId65"/>
    <p:sldId id="379" r:id="rId66"/>
    <p:sldId id="383" r:id="rId67"/>
    <p:sldId id="386" r:id="rId68"/>
    <p:sldId id="387" r:id="rId69"/>
    <p:sldId id="388" r:id="rId70"/>
    <p:sldId id="389" r:id="rId71"/>
    <p:sldId id="393" r:id="rId72"/>
    <p:sldId id="390" r:id="rId73"/>
    <p:sldId id="392" r:id="rId74"/>
    <p:sldId id="394" r:id="rId75"/>
    <p:sldId id="399" r:id="rId76"/>
    <p:sldId id="395" r:id="rId77"/>
    <p:sldId id="396" r:id="rId78"/>
    <p:sldId id="400" r:id="rId79"/>
    <p:sldId id="401" r:id="rId80"/>
    <p:sldId id="402" r:id="rId81"/>
    <p:sldId id="403" r:id="rId82"/>
    <p:sldId id="404" r:id="rId83"/>
    <p:sldId id="405" r:id="rId84"/>
    <p:sldId id="406" r:id="rId85"/>
    <p:sldId id="407" r:id="rId86"/>
    <p:sldId id="408" r:id="rId87"/>
    <p:sldId id="409" r:id="rId88"/>
    <p:sldId id="411" r:id="rId89"/>
    <p:sldId id="421" r:id="rId90"/>
    <p:sldId id="420" r:id="rId91"/>
    <p:sldId id="413" r:id="rId92"/>
    <p:sldId id="414" r:id="rId93"/>
    <p:sldId id="415" r:id="rId94"/>
    <p:sldId id="416" r:id="rId95"/>
    <p:sldId id="417" r:id="rId96"/>
    <p:sldId id="418" r:id="rId97"/>
    <p:sldId id="419" r:id="rId98"/>
    <p:sldId id="41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22F0"/>
    <a:srgbClr val="F7F7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0EF9F7-C44B-8FC7-A50D-3CC9CDD2BC69}" v="230" dt="2025-05-02T01:23:42.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4" autoAdjust="0"/>
    <p:restoredTop sz="94660"/>
  </p:normalViewPr>
  <p:slideViewPr>
    <p:cSldViewPr snapToGrid="0">
      <p:cViewPr varScale="1">
        <p:scale>
          <a:sx n="78" d="100"/>
          <a:sy n="78" d="100"/>
        </p:scale>
        <p:origin x="86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AE4CF3-E792-4FFD-A1B0-B939FC0F3735}"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47253-B6BD-48CC-8459-6C8D0BED6C84}" type="slidenum">
              <a:rPr lang="en-US" smtClean="0"/>
              <a:t>‹#›</a:t>
            </a:fld>
            <a:endParaRPr lang="en-US"/>
          </a:p>
        </p:txBody>
      </p:sp>
    </p:spTree>
    <p:extLst>
      <p:ext uri="{BB962C8B-B14F-4D97-AF65-F5344CB8AC3E}">
        <p14:creationId xmlns:p14="http://schemas.microsoft.com/office/powerpoint/2010/main" val="204508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2</a:t>
            </a:fld>
            <a:endParaRPr lang="en-US"/>
          </a:p>
        </p:txBody>
      </p:sp>
    </p:spTree>
    <p:extLst>
      <p:ext uri="{BB962C8B-B14F-4D97-AF65-F5344CB8AC3E}">
        <p14:creationId xmlns:p14="http://schemas.microsoft.com/office/powerpoint/2010/main" val="850795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11</a:t>
            </a:fld>
            <a:endParaRPr lang="en-US"/>
          </a:p>
        </p:txBody>
      </p:sp>
    </p:spTree>
    <p:extLst>
      <p:ext uri="{BB962C8B-B14F-4D97-AF65-F5344CB8AC3E}">
        <p14:creationId xmlns:p14="http://schemas.microsoft.com/office/powerpoint/2010/main" val="205849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0EAF-37FB-18B2-2168-16047BC600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6E5AC-3E52-5A9C-A491-A6E01C9C8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157F1-853D-3051-EEB6-CC41A6073C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FFDDB2-2EAC-0CD3-5E4D-5C645739889A}"/>
              </a:ext>
            </a:extLst>
          </p:cNvPr>
          <p:cNvSpPr>
            <a:spLocks noGrp="1"/>
          </p:cNvSpPr>
          <p:nvPr>
            <p:ph type="sldNum" sz="quarter" idx="5"/>
          </p:nvPr>
        </p:nvSpPr>
        <p:spPr/>
        <p:txBody>
          <a:bodyPr/>
          <a:lstStyle/>
          <a:p>
            <a:fld id="{1FA47253-B6BD-48CC-8459-6C8D0BED6C84}" type="slidenum">
              <a:rPr lang="en-US" smtClean="0"/>
              <a:t>12</a:t>
            </a:fld>
            <a:endParaRPr lang="en-US"/>
          </a:p>
        </p:txBody>
      </p:sp>
    </p:spTree>
    <p:extLst>
      <p:ext uri="{BB962C8B-B14F-4D97-AF65-F5344CB8AC3E}">
        <p14:creationId xmlns:p14="http://schemas.microsoft.com/office/powerpoint/2010/main" val="343332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7A31C-345D-F444-C506-8C9E5B2624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1C2D6B-2B2C-CF1C-A8B8-F7A626923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47A53-6E9C-AD03-0CD1-8A7A32C613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F6C4F6-8742-50DF-56AE-8E216FE1FB19}"/>
              </a:ext>
            </a:extLst>
          </p:cNvPr>
          <p:cNvSpPr>
            <a:spLocks noGrp="1"/>
          </p:cNvSpPr>
          <p:nvPr>
            <p:ph type="sldNum" sz="quarter" idx="5"/>
          </p:nvPr>
        </p:nvSpPr>
        <p:spPr/>
        <p:txBody>
          <a:bodyPr/>
          <a:lstStyle/>
          <a:p>
            <a:fld id="{1FA47253-B6BD-48CC-8459-6C8D0BED6C84}" type="slidenum">
              <a:rPr lang="en-US" smtClean="0"/>
              <a:t>13</a:t>
            </a:fld>
            <a:endParaRPr lang="en-US"/>
          </a:p>
        </p:txBody>
      </p:sp>
    </p:spTree>
    <p:extLst>
      <p:ext uri="{BB962C8B-B14F-4D97-AF65-F5344CB8AC3E}">
        <p14:creationId xmlns:p14="http://schemas.microsoft.com/office/powerpoint/2010/main" val="320795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81EB0-6405-585F-C9A0-1C1623A16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C297E-2868-C902-1391-14C012F444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D1DA41-8A36-1955-36BA-379FA143EE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F48302-486D-C2F1-BED9-2DBDD660CDBD}"/>
              </a:ext>
            </a:extLst>
          </p:cNvPr>
          <p:cNvSpPr>
            <a:spLocks noGrp="1"/>
          </p:cNvSpPr>
          <p:nvPr>
            <p:ph type="sldNum" sz="quarter" idx="5"/>
          </p:nvPr>
        </p:nvSpPr>
        <p:spPr/>
        <p:txBody>
          <a:bodyPr/>
          <a:lstStyle/>
          <a:p>
            <a:fld id="{1FA47253-B6BD-48CC-8459-6C8D0BED6C84}" type="slidenum">
              <a:rPr lang="en-US" smtClean="0"/>
              <a:t>14</a:t>
            </a:fld>
            <a:endParaRPr lang="en-US"/>
          </a:p>
        </p:txBody>
      </p:sp>
    </p:spTree>
    <p:extLst>
      <p:ext uri="{BB962C8B-B14F-4D97-AF65-F5344CB8AC3E}">
        <p14:creationId xmlns:p14="http://schemas.microsoft.com/office/powerpoint/2010/main" val="697130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15</a:t>
            </a:fld>
            <a:endParaRPr lang="en-US"/>
          </a:p>
        </p:txBody>
      </p:sp>
    </p:spTree>
    <p:extLst>
      <p:ext uri="{BB962C8B-B14F-4D97-AF65-F5344CB8AC3E}">
        <p14:creationId xmlns:p14="http://schemas.microsoft.com/office/powerpoint/2010/main" val="1779656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8759D-880A-F5AA-1C02-BE6695167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D6146-C34B-D1EA-CAE4-B72BBF4EE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793CB8-13BD-949A-2389-D44681DCF7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CC6B08-E50A-F97A-4E97-25A3940546C2}"/>
              </a:ext>
            </a:extLst>
          </p:cNvPr>
          <p:cNvSpPr>
            <a:spLocks noGrp="1"/>
          </p:cNvSpPr>
          <p:nvPr>
            <p:ph type="sldNum" sz="quarter" idx="5"/>
          </p:nvPr>
        </p:nvSpPr>
        <p:spPr/>
        <p:txBody>
          <a:bodyPr/>
          <a:lstStyle/>
          <a:p>
            <a:fld id="{1FA47253-B6BD-48CC-8459-6C8D0BED6C84}" type="slidenum">
              <a:rPr lang="en-US" smtClean="0"/>
              <a:t>16</a:t>
            </a:fld>
            <a:endParaRPr lang="en-US"/>
          </a:p>
        </p:txBody>
      </p:sp>
    </p:spTree>
    <p:extLst>
      <p:ext uri="{BB962C8B-B14F-4D97-AF65-F5344CB8AC3E}">
        <p14:creationId xmlns:p14="http://schemas.microsoft.com/office/powerpoint/2010/main" val="4100129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17</a:t>
            </a:fld>
            <a:endParaRPr lang="en-US"/>
          </a:p>
        </p:txBody>
      </p:sp>
    </p:spTree>
    <p:extLst>
      <p:ext uri="{BB962C8B-B14F-4D97-AF65-F5344CB8AC3E}">
        <p14:creationId xmlns:p14="http://schemas.microsoft.com/office/powerpoint/2010/main" val="206646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18</a:t>
            </a:fld>
            <a:endParaRPr lang="en-US"/>
          </a:p>
        </p:txBody>
      </p:sp>
    </p:spTree>
    <p:extLst>
      <p:ext uri="{BB962C8B-B14F-4D97-AF65-F5344CB8AC3E}">
        <p14:creationId xmlns:p14="http://schemas.microsoft.com/office/powerpoint/2010/main" val="4250126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A614E-9D59-0BAE-CF65-A08B8B88F7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25D4A-A815-AB3A-D58E-52CA03230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2E44F-9263-946B-2653-563D308B55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4AD734-2BBF-F0C6-5AE0-5D1AAB82D061}"/>
              </a:ext>
            </a:extLst>
          </p:cNvPr>
          <p:cNvSpPr>
            <a:spLocks noGrp="1"/>
          </p:cNvSpPr>
          <p:nvPr>
            <p:ph type="sldNum" sz="quarter" idx="5"/>
          </p:nvPr>
        </p:nvSpPr>
        <p:spPr/>
        <p:txBody>
          <a:bodyPr/>
          <a:lstStyle/>
          <a:p>
            <a:fld id="{1FA47253-B6BD-48CC-8459-6C8D0BED6C84}" type="slidenum">
              <a:rPr lang="en-US" smtClean="0"/>
              <a:t>19</a:t>
            </a:fld>
            <a:endParaRPr lang="en-US"/>
          </a:p>
        </p:txBody>
      </p:sp>
    </p:spTree>
    <p:extLst>
      <p:ext uri="{BB962C8B-B14F-4D97-AF65-F5344CB8AC3E}">
        <p14:creationId xmlns:p14="http://schemas.microsoft.com/office/powerpoint/2010/main" val="3066535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1021B-7356-814E-EF53-8ABE746F6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35FF8-0594-A7B9-2855-540BE82C3E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A06CC-B568-4B48-DAD8-8AA53884C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EAB697-6F4D-6BF3-DEE5-B870DDC18269}"/>
              </a:ext>
            </a:extLst>
          </p:cNvPr>
          <p:cNvSpPr>
            <a:spLocks noGrp="1"/>
          </p:cNvSpPr>
          <p:nvPr>
            <p:ph type="sldNum" sz="quarter" idx="5"/>
          </p:nvPr>
        </p:nvSpPr>
        <p:spPr/>
        <p:txBody>
          <a:bodyPr/>
          <a:lstStyle/>
          <a:p>
            <a:fld id="{1FA47253-B6BD-48CC-8459-6C8D0BED6C84}" type="slidenum">
              <a:rPr lang="en-US" smtClean="0"/>
              <a:t>20</a:t>
            </a:fld>
            <a:endParaRPr lang="en-US"/>
          </a:p>
        </p:txBody>
      </p:sp>
    </p:spTree>
    <p:extLst>
      <p:ext uri="{BB962C8B-B14F-4D97-AF65-F5344CB8AC3E}">
        <p14:creationId xmlns:p14="http://schemas.microsoft.com/office/powerpoint/2010/main" val="203740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3</a:t>
            </a:fld>
            <a:endParaRPr lang="en-US"/>
          </a:p>
        </p:txBody>
      </p:sp>
    </p:spTree>
    <p:extLst>
      <p:ext uri="{BB962C8B-B14F-4D97-AF65-F5344CB8AC3E}">
        <p14:creationId xmlns:p14="http://schemas.microsoft.com/office/powerpoint/2010/main" val="428927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21</a:t>
            </a:fld>
            <a:endParaRPr lang="en-US"/>
          </a:p>
        </p:txBody>
      </p:sp>
    </p:spTree>
    <p:extLst>
      <p:ext uri="{BB962C8B-B14F-4D97-AF65-F5344CB8AC3E}">
        <p14:creationId xmlns:p14="http://schemas.microsoft.com/office/powerpoint/2010/main" val="3396192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22</a:t>
            </a:fld>
            <a:endParaRPr lang="en-US"/>
          </a:p>
        </p:txBody>
      </p:sp>
    </p:spTree>
    <p:extLst>
      <p:ext uri="{BB962C8B-B14F-4D97-AF65-F5344CB8AC3E}">
        <p14:creationId xmlns:p14="http://schemas.microsoft.com/office/powerpoint/2010/main" val="2958068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23</a:t>
            </a:fld>
            <a:endParaRPr lang="en-US"/>
          </a:p>
        </p:txBody>
      </p:sp>
    </p:spTree>
    <p:extLst>
      <p:ext uri="{BB962C8B-B14F-4D97-AF65-F5344CB8AC3E}">
        <p14:creationId xmlns:p14="http://schemas.microsoft.com/office/powerpoint/2010/main" val="2724626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26F52-2E18-ED8E-08BB-2CBBF4C32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84F99-C26D-B484-BA30-F73611AC7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ABAE7-D8B8-C56B-66E9-A1F548CB7F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91D256-9578-7116-F0BE-AB17CF862650}"/>
              </a:ext>
            </a:extLst>
          </p:cNvPr>
          <p:cNvSpPr>
            <a:spLocks noGrp="1"/>
          </p:cNvSpPr>
          <p:nvPr>
            <p:ph type="sldNum" sz="quarter" idx="5"/>
          </p:nvPr>
        </p:nvSpPr>
        <p:spPr/>
        <p:txBody>
          <a:bodyPr/>
          <a:lstStyle/>
          <a:p>
            <a:fld id="{1FA47253-B6BD-48CC-8459-6C8D0BED6C84}" type="slidenum">
              <a:rPr lang="en-US" smtClean="0"/>
              <a:t>24</a:t>
            </a:fld>
            <a:endParaRPr lang="en-US"/>
          </a:p>
        </p:txBody>
      </p:sp>
    </p:spTree>
    <p:extLst>
      <p:ext uri="{BB962C8B-B14F-4D97-AF65-F5344CB8AC3E}">
        <p14:creationId xmlns:p14="http://schemas.microsoft.com/office/powerpoint/2010/main" val="3694972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96EE-0330-BF76-C92C-73D23C228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E5B7-F25F-028F-1DC6-B6A8E3C08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9F4A57-2BE1-F116-2447-55A3211C31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E76154-9375-E3FF-0491-9AA9050C803E}"/>
              </a:ext>
            </a:extLst>
          </p:cNvPr>
          <p:cNvSpPr>
            <a:spLocks noGrp="1"/>
          </p:cNvSpPr>
          <p:nvPr>
            <p:ph type="sldNum" sz="quarter" idx="5"/>
          </p:nvPr>
        </p:nvSpPr>
        <p:spPr/>
        <p:txBody>
          <a:bodyPr/>
          <a:lstStyle/>
          <a:p>
            <a:fld id="{1FA47253-B6BD-48CC-8459-6C8D0BED6C84}" type="slidenum">
              <a:rPr lang="en-US" smtClean="0"/>
              <a:t>25</a:t>
            </a:fld>
            <a:endParaRPr lang="en-US"/>
          </a:p>
        </p:txBody>
      </p:sp>
    </p:spTree>
    <p:extLst>
      <p:ext uri="{BB962C8B-B14F-4D97-AF65-F5344CB8AC3E}">
        <p14:creationId xmlns:p14="http://schemas.microsoft.com/office/powerpoint/2010/main" val="169001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27CC-4497-35BD-7199-59130D99C7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CBA8F-E0FE-9B21-9D31-807E09E6CD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610BA-9C6F-6876-F55A-A9D7810140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3EE567-618E-BD7F-D05B-1CBC3DA6DA9F}"/>
              </a:ext>
            </a:extLst>
          </p:cNvPr>
          <p:cNvSpPr>
            <a:spLocks noGrp="1"/>
          </p:cNvSpPr>
          <p:nvPr>
            <p:ph type="sldNum" sz="quarter" idx="5"/>
          </p:nvPr>
        </p:nvSpPr>
        <p:spPr/>
        <p:txBody>
          <a:bodyPr/>
          <a:lstStyle/>
          <a:p>
            <a:fld id="{1FA47253-B6BD-48CC-8459-6C8D0BED6C84}" type="slidenum">
              <a:rPr lang="en-US" smtClean="0"/>
              <a:t>26</a:t>
            </a:fld>
            <a:endParaRPr lang="en-US"/>
          </a:p>
        </p:txBody>
      </p:sp>
    </p:spTree>
    <p:extLst>
      <p:ext uri="{BB962C8B-B14F-4D97-AF65-F5344CB8AC3E}">
        <p14:creationId xmlns:p14="http://schemas.microsoft.com/office/powerpoint/2010/main" val="94159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C431B-DCF9-4175-72D5-735498359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3B90A0-00C1-7858-6582-57573D3DA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239ECE-8922-FB32-30ED-42D6BBEC8C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FE09DD-4184-D53D-6854-EBC63C76F757}"/>
              </a:ext>
            </a:extLst>
          </p:cNvPr>
          <p:cNvSpPr>
            <a:spLocks noGrp="1"/>
          </p:cNvSpPr>
          <p:nvPr>
            <p:ph type="sldNum" sz="quarter" idx="5"/>
          </p:nvPr>
        </p:nvSpPr>
        <p:spPr/>
        <p:txBody>
          <a:bodyPr/>
          <a:lstStyle/>
          <a:p>
            <a:fld id="{1FA47253-B6BD-48CC-8459-6C8D0BED6C84}" type="slidenum">
              <a:rPr lang="en-US" smtClean="0"/>
              <a:t>27</a:t>
            </a:fld>
            <a:endParaRPr lang="en-US"/>
          </a:p>
        </p:txBody>
      </p:sp>
    </p:spTree>
    <p:extLst>
      <p:ext uri="{BB962C8B-B14F-4D97-AF65-F5344CB8AC3E}">
        <p14:creationId xmlns:p14="http://schemas.microsoft.com/office/powerpoint/2010/main" val="2617943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00EF2-BFA6-D2D0-7863-E1E31BFEE1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A3DE3-F429-4B39-8861-A2ED8A363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A2737-FC03-97AA-D26D-F6A946FC19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13C131-15D4-9C5F-AC1E-161063C36B91}"/>
              </a:ext>
            </a:extLst>
          </p:cNvPr>
          <p:cNvSpPr>
            <a:spLocks noGrp="1"/>
          </p:cNvSpPr>
          <p:nvPr>
            <p:ph type="sldNum" sz="quarter" idx="5"/>
          </p:nvPr>
        </p:nvSpPr>
        <p:spPr/>
        <p:txBody>
          <a:bodyPr/>
          <a:lstStyle/>
          <a:p>
            <a:fld id="{1FA47253-B6BD-48CC-8459-6C8D0BED6C84}" type="slidenum">
              <a:rPr lang="en-US" smtClean="0"/>
              <a:t>28</a:t>
            </a:fld>
            <a:endParaRPr lang="en-US"/>
          </a:p>
        </p:txBody>
      </p:sp>
    </p:spTree>
    <p:extLst>
      <p:ext uri="{BB962C8B-B14F-4D97-AF65-F5344CB8AC3E}">
        <p14:creationId xmlns:p14="http://schemas.microsoft.com/office/powerpoint/2010/main" val="3467615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43890-4662-D076-7659-C2A64205B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9400C-0F42-FDFE-72FB-2650C5D16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345D7-EBC8-6C8C-E842-E93012CB04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F1AFC3-F80A-C5ED-67D1-A8C16AFB3511}"/>
              </a:ext>
            </a:extLst>
          </p:cNvPr>
          <p:cNvSpPr>
            <a:spLocks noGrp="1"/>
          </p:cNvSpPr>
          <p:nvPr>
            <p:ph type="sldNum" sz="quarter" idx="5"/>
          </p:nvPr>
        </p:nvSpPr>
        <p:spPr/>
        <p:txBody>
          <a:bodyPr/>
          <a:lstStyle/>
          <a:p>
            <a:fld id="{1FA47253-B6BD-48CC-8459-6C8D0BED6C84}" type="slidenum">
              <a:rPr lang="en-US" smtClean="0"/>
              <a:t>29</a:t>
            </a:fld>
            <a:endParaRPr lang="en-US"/>
          </a:p>
        </p:txBody>
      </p:sp>
    </p:spTree>
    <p:extLst>
      <p:ext uri="{BB962C8B-B14F-4D97-AF65-F5344CB8AC3E}">
        <p14:creationId xmlns:p14="http://schemas.microsoft.com/office/powerpoint/2010/main" val="1115662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31ECC-304A-3A14-A40B-19515CF37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8F0211-4463-EAB3-F530-FFB36A2D9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4021A-92E8-6C69-B346-1FE23DB10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09C430-04F0-F752-0A3E-B538C46FB3CE}"/>
              </a:ext>
            </a:extLst>
          </p:cNvPr>
          <p:cNvSpPr>
            <a:spLocks noGrp="1"/>
          </p:cNvSpPr>
          <p:nvPr>
            <p:ph type="sldNum" sz="quarter" idx="5"/>
          </p:nvPr>
        </p:nvSpPr>
        <p:spPr/>
        <p:txBody>
          <a:bodyPr/>
          <a:lstStyle/>
          <a:p>
            <a:fld id="{1FA47253-B6BD-48CC-8459-6C8D0BED6C84}" type="slidenum">
              <a:rPr lang="en-US" smtClean="0"/>
              <a:t>30</a:t>
            </a:fld>
            <a:endParaRPr lang="en-US"/>
          </a:p>
        </p:txBody>
      </p:sp>
    </p:spTree>
    <p:extLst>
      <p:ext uri="{BB962C8B-B14F-4D97-AF65-F5344CB8AC3E}">
        <p14:creationId xmlns:p14="http://schemas.microsoft.com/office/powerpoint/2010/main" val="32168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4</a:t>
            </a:fld>
            <a:endParaRPr lang="en-US"/>
          </a:p>
        </p:txBody>
      </p:sp>
    </p:spTree>
    <p:extLst>
      <p:ext uri="{BB962C8B-B14F-4D97-AF65-F5344CB8AC3E}">
        <p14:creationId xmlns:p14="http://schemas.microsoft.com/office/powerpoint/2010/main" val="1113752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6F2FF-6A7F-18F4-D58B-2DFB5D6AE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136A1-0972-0E62-D60D-FEA26E94D2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ADC84-6041-1374-B057-776EA95266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6B6AEF-53D5-774B-20C8-EF4CC4E66E9D}"/>
              </a:ext>
            </a:extLst>
          </p:cNvPr>
          <p:cNvSpPr>
            <a:spLocks noGrp="1"/>
          </p:cNvSpPr>
          <p:nvPr>
            <p:ph type="sldNum" sz="quarter" idx="5"/>
          </p:nvPr>
        </p:nvSpPr>
        <p:spPr/>
        <p:txBody>
          <a:bodyPr/>
          <a:lstStyle/>
          <a:p>
            <a:fld id="{1FA47253-B6BD-48CC-8459-6C8D0BED6C84}" type="slidenum">
              <a:rPr lang="en-US" smtClean="0"/>
              <a:t>31</a:t>
            </a:fld>
            <a:endParaRPr lang="en-US"/>
          </a:p>
        </p:txBody>
      </p:sp>
    </p:spTree>
    <p:extLst>
      <p:ext uri="{BB962C8B-B14F-4D97-AF65-F5344CB8AC3E}">
        <p14:creationId xmlns:p14="http://schemas.microsoft.com/office/powerpoint/2010/main" val="18345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CB681-E7A3-1715-538F-94A99206F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2F001-C6A6-ABE9-4412-53A7111F6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038F8-3885-5A0D-B0E4-929E6BC75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83770F-2580-F531-059E-AD289E466B4E}"/>
              </a:ext>
            </a:extLst>
          </p:cNvPr>
          <p:cNvSpPr>
            <a:spLocks noGrp="1"/>
          </p:cNvSpPr>
          <p:nvPr>
            <p:ph type="sldNum" sz="quarter" idx="5"/>
          </p:nvPr>
        </p:nvSpPr>
        <p:spPr/>
        <p:txBody>
          <a:bodyPr/>
          <a:lstStyle/>
          <a:p>
            <a:fld id="{1FA47253-B6BD-48CC-8459-6C8D0BED6C84}" type="slidenum">
              <a:rPr lang="en-US" smtClean="0"/>
              <a:t>32</a:t>
            </a:fld>
            <a:endParaRPr lang="en-US"/>
          </a:p>
        </p:txBody>
      </p:sp>
    </p:spTree>
    <p:extLst>
      <p:ext uri="{BB962C8B-B14F-4D97-AF65-F5344CB8AC3E}">
        <p14:creationId xmlns:p14="http://schemas.microsoft.com/office/powerpoint/2010/main" val="3362650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D359E-D6DC-A58D-B285-621D00137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938AA-46E9-F441-3EFA-05B9A3A61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F3115-1ECA-49C4-854A-8880E3E8F8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84C197-7892-31B8-A232-F2634E9ED702}"/>
              </a:ext>
            </a:extLst>
          </p:cNvPr>
          <p:cNvSpPr>
            <a:spLocks noGrp="1"/>
          </p:cNvSpPr>
          <p:nvPr>
            <p:ph type="sldNum" sz="quarter" idx="5"/>
          </p:nvPr>
        </p:nvSpPr>
        <p:spPr/>
        <p:txBody>
          <a:bodyPr/>
          <a:lstStyle/>
          <a:p>
            <a:fld id="{1FA47253-B6BD-48CC-8459-6C8D0BED6C84}" type="slidenum">
              <a:rPr lang="en-US" smtClean="0"/>
              <a:t>33</a:t>
            </a:fld>
            <a:endParaRPr lang="en-US"/>
          </a:p>
        </p:txBody>
      </p:sp>
    </p:spTree>
    <p:extLst>
      <p:ext uri="{BB962C8B-B14F-4D97-AF65-F5344CB8AC3E}">
        <p14:creationId xmlns:p14="http://schemas.microsoft.com/office/powerpoint/2010/main" val="1831963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481FE-1317-8D4E-A7AD-D4F1B1B09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240204-F770-8580-2D44-466837A3E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BAAA02-A644-939D-1E6B-7ABB7E7DB6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F53C9E-D019-2930-31EF-BF1393FFBDD4}"/>
              </a:ext>
            </a:extLst>
          </p:cNvPr>
          <p:cNvSpPr>
            <a:spLocks noGrp="1"/>
          </p:cNvSpPr>
          <p:nvPr>
            <p:ph type="sldNum" sz="quarter" idx="5"/>
          </p:nvPr>
        </p:nvSpPr>
        <p:spPr/>
        <p:txBody>
          <a:bodyPr/>
          <a:lstStyle/>
          <a:p>
            <a:fld id="{1FA47253-B6BD-48CC-8459-6C8D0BED6C84}" type="slidenum">
              <a:rPr lang="en-US" smtClean="0"/>
              <a:t>34</a:t>
            </a:fld>
            <a:endParaRPr lang="en-US"/>
          </a:p>
        </p:txBody>
      </p:sp>
    </p:spTree>
    <p:extLst>
      <p:ext uri="{BB962C8B-B14F-4D97-AF65-F5344CB8AC3E}">
        <p14:creationId xmlns:p14="http://schemas.microsoft.com/office/powerpoint/2010/main" val="2525742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DB7B2-4796-193B-1731-1F78DFA7A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64828-DD4F-4218-C65D-41C9BBA6F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CD543F-81B7-D3DE-7ED9-48980228FE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6ACADC-DD14-77DD-3F6C-7F55CE81AB19}"/>
              </a:ext>
            </a:extLst>
          </p:cNvPr>
          <p:cNvSpPr>
            <a:spLocks noGrp="1"/>
          </p:cNvSpPr>
          <p:nvPr>
            <p:ph type="sldNum" sz="quarter" idx="5"/>
          </p:nvPr>
        </p:nvSpPr>
        <p:spPr/>
        <p:txBody>
          <a:bodyPr/>
          <a:lstStyle/>
          <a:p>
            <a:fld id="{1FA47253-B6BD-48CC-8459-6C8D0BED6C84}" type="slidenum">
              <a:rPr lang="en-US" smtClean="0"/>
              <a:t>35</a:t>
            </a:fld>
            <a:endParaRPr lang="en-US"/>
          </a:p>
        </p:txBody>
      </p:sp>
    </p:spTree>
    <p:extLst>
      <p:ext uri="{BB962C8B-B14F-4D97-AF65-F5344CB8AC3E}">
        <p14:creationId xmlns:p14="http://schemas.microsoft.com/office/powerpoint/2010/main" val="3010709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CDE88-D719-6668-D6B9-CF216683E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53971-F622-A759-E53B-083EF96E4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AD056B-F9BC-9989-DD5E-4E8437457B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BF9866-29B9-0C23-7E62-D1C6D41ADFE2}"/>
              </a:ext>
            </a:extLst>
          </p:cNvPr>
          <p:cNvSpPr>
            <a:spLocks noGrp="1"/>
          </p:cNvSpPr>
          <p:nvPr>
            <p:ph type="sldNum" sz="quarter" idx="5"/>
          </p:nvPr>
        </p:nvSpPr>
        <p:spPr/>
        <p:txBody>
          <a:bodyPr/>
          <a:lstStyle/>
          <a:p>
            <a:fld id="{1FA47253-B6BD-48CC-8459-6C8D0BED6C84}" type="slidenum">
              <a:rPr lang="en-US" smtClean="0"/>
              <a:t>36</a:t>
            </a:fld>
            <a:endParaRPr lang="en-US"/>
          </a:p>
        </p:txBody>
      </p:sp>
    </p:spTree>
    <p:extLst>
      <p:ext uri="{BB962C8B-B14F-4D97-AF65-F5344CB8AC3E}">
        <p14:creationId xmlns:p14="http://schemas.microsoft.com/office/powerpoint/2010/main" val="3807195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CEC58-3D2A-BE99-0630-6ABD2BB47D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BA9D2-6E6C-5089-1E2B-F651F61A3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E10D78-D1DE-7263-0623-599BAFCB12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60849B-54CC-F53A-06DA-D5392C5FFCA6}"/>
              </a:ext>
            </a:extLst>
          </p:cNvPr>
          <p:cNvSpPr>
            <a:spLocks noGrp="1"/>
          </p:cNvSpPr>
          <p:nvPr>
            <p:ph type="sldNum" sz="quarter" idx="5"/>
          </p:nvPr>
        </p:nvSpPr>
        <p:spPr/>
        <p:txBody>
          <a:bodyPr/>
          <a:lstStyle/>
          <a:p>
            <a:fld id="{1FA47253-B6BD-48CC-8459-6C8D0BED6C84}" type="slidenum">
              <a:rPr lang="en-US" smtClean="0"/>
              <a:t>37</a:t>
            </a:fld>
            <a:endParaRPr lang="en-US"/>
          </a:p>
        </p:txBody>
      </p:sp>
    </p:spTree>
    <p:extLst>
      <p:ext uri="{BB962C8B-B14F-4D97-AF65-F5344CB8AC3E}">
        <p14:creationId xmlns:p14="http://schemas.microsoft.com/office/powerpoint/2010/main" val="1195349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0C24F-9508-F280-BE58-368B16473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979EA3-C011-6034-9F57-2751DC2F0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97BB5-B878-B5C9-9A61-D9CE6B2F7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D9480C-9E00-FEC8-5F84-6AE5106E01C8}"/>
              </a:ext>
            </a:extLst>
          </p:cNvPr>
          <p:cNvSpPr>
            <a:spLocks noGrp="1"/>
          </p:cNvSpPr>
          <p:nvPr>
            <p:ph type="sldNum" sz="quarter" idx="5"/>
          </p:nvPr>
        </p:nvSpPr>
        <p:spPr/>
        <p:txBody>
          <a:bodyPr/>
          <a:lstStyle/>
          <a:p>
            <a:fld id="{1FA47253-B6BD-48CC-8459-6C8D0BED6C84}" type="slidenum">
              <a:rPr lang="en-US" smtClean="0"/>
              <a:t>38</a:t>
            </a:fld>
            <a:endParaRPr lang="en-US"/>
          </a:p>
        </p:txBody>
      </p:sp>
    </p:spTree>
    <p:extLst>
      <p:ext uri="{BB962C8B-B14F-4D97-AF65-F5344CB8AC3E}">
        <p14:creationId xmlns:p14="http://schemas.microsoft.com/office/powerpoint/2010/main" val="3861471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2F9AF-B35C-77BC-5925-F96C4E199C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46525-346C-FB66-D688-2900E882F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17D71-D151-0892-5A34-96743E59AE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9A3225-342F-C047-1434-F9ADF337DEEC}"/>
              </a:ext>
            </a:extLst>
          </p:cNvPr>
          <p:cNvSpPr>
            <a:spLocks noGrp="1"/>
          </p:cNvSpPr>
          <p:nvPr>
            <p:ph type="sldNum" sz="quarter" idx="5"/>
          </p:nvPr>
        </p:nvSpPr>
        <p:spPr/>
        <p:txBody>
          <a:bodyPr/>
          <a:lstStyle/>
          <a:p>
            <a:fld id="{1FA47253-B6BD-48CC-8459-6C8D0BED6C84}" type="slidenum">
              <a:rPr lang="en-US" smtClean="0"/>
              <a:t>39</a:t>
            </a:fld>
            <a:endParaRPr lang="en-US"/>
          </a:p>
        </p:txBody>
      </p:sp>
    </p:spTree>
    <p:extLst>
      <p:ext uri="{BB962C8B-B14F-4D97-AF65-F5344CB8AC3E}">
        <p14:creationId xmlns:p14="http://schemas.microsoft.com/office/powerpoint/2010/main" val="600945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3930D-A9C8-BF79-DC8F-621458013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106B8-B9BB-D57D-2E70-83AD85D60E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C7CE5-80B4-06B6-F285-F6E95E2F67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988E31-E63E-D212-1132-58C219A000EA}"/>
              </a:ext>
            </a:extLst>
          </p:cNvPr>
          <p:cNvSpPr>
            <a:spLocks noGrp="1"/>
          </p:cNvSpPr>
          <p:nvPr>
            <p:ph type="sldNum" sz="quarter" idx="5"/>
          </p:nvPr>
        </p:nvSpPr>
        <p:spPr/>
        <p:txBody>
          <a:bodyPr/>
          <a:lstStyle/>
          <a:p>
            <a:fld id="{1FA47253-B6BD-48CC-8459-6C8D0BED6C84}" type="slidenum">
              <a:rPr lang="en-US" smtClean="0"/>
              <a:t>40</a:t>
            </a:fld>
            <a:endParaRPr lang="en-US"/>
          </a:p>
        </p:txBody>
      </p:sp>
    </p:spTree>
    <p:extLst>
      <p:ext uri="{BB962C8B-B14F-4D97-AF65-F5344CB8AC3E}">
        <p14:creationId xmlns:p14="http://schemas.microsoft.com/office/powerpoint/2010/main" val="3195005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5</a:t>
            </a:fld>
            <a:endParaRPr lang="en-US"/>
          </a:p>
        </p:txBody>
      </p:sp>
    </p:spTree>
    <p:extLst>
      <p:ext uri="{BB962C8B-B14F-4D97-AF65-F5344CB8AC3E}">
        <p14:creationId xmlns:p14="http://schemas.microsoft.com/office/powerpoint/2010/main" val="2316765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249BB-5A48-8173-EE39-F4F539A3E7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526224-FC93-9663-9FFB-B704E8043A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43DFFB-D9A5-F849-BE79-7FE7DC7F55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F2CBD8-45FB-673B-26C7-2C7EEE23B334}"/>
              </a:ext>
            </a:extLst>
          </p:cNvPr>
          <p:cNvSpPr>
            <a:spLocks noGrp="1"/>
          </p:cNvSpPr>
          <p:nvPr>
            <p:ph type="sldNum" sz="quarter" idx="5"/>
          </p:nvPr>
        </p:nvSpPr>
        <p:spPr/>
        <p:txBody>
          <a:bodyPr/>
          <a:lstStyle/>
          <a:p>
            <a:fld id="{1FA47253-B6BD-48CC-8459-6C8D0BED6C84}" type="slidenum">
              <a:rPr lang="en-US" smtClean="0"/>
              <a:t>41</a:t>
            </a:fld>
            <a:endParaRPr lang="en-US"/>
          </a:p>
        </p:txBody>
      </p:sp>
    </p:spTree>
    <p:extLst>
      <p:ext uri="{BB962C8B-B14F-4D97-AF65-F5344CB8AC3E}">
        <p14:creationId xmlns:p14="http://schemas.microsoft.com/office/powerpoint/2010/main" val="1989281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431C0-46C9-E676-AE2E-27E45F8332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E87BF-F745-05D7-3C6B-0721CB71B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50029-D01C-9701-0EB1-CAEE2849A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65951E-3086-930B-63C6-DC2D92D429FB}"/>
              </a:ext>
            </a:extLst>
          </p:cNvPr>
          <p:cNvSpPr>
            <a:spLocks noGrp="1"/>
          </p:cNvSpPr>
          <p:nvPr>
            <p:ph type="sldNum" sz="quarter" idx="5"/>
          </p:nvPr>
        </p:nvSpPr>
        <p:spPr/>
        <p:txBody>
          <a:bodyPr/>
          <a:lstStyle/>
          <a:p>
            <a:fld id="{1FA47253-B6BD-48CC-8459-6C8D0BED6C84}" type="slidenum">
              <a:rPr lang="en-US" smtClean="0"/>
              <a:t>42</a:t>
            </a:fld>
            <a:endParaRPr lang="en-US"/>
          </a:p>
        </p:txBody>
      </p:sp>
    </p:spTree>
    <p:extLst>
      <p:ext uri="{BB962C8B-B14F-4D97-AF65-F5344CB8AC3E}">
        <p14:creationId xmlns:p14="http://schemas.microsoft.com/office/powerpoint/2010/main" val="2831824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9D7FA-3865-ABE2-752E-7365AA81D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A94C1-1464-6399-9182-AE933877D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D7C142-20A2-21E6-4D8C-00E99CA97A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7CE29-788C-F0EF-C946-3D095D9720E1}"/>
              </a:ext>
            </a:extLst>
          </p:cNvPr>
          <p:cNvSpPr>
            <a:spLocks noGrp="1"/>
          </p:cNvSpPr>
          <p:nvPr>
            <p:ph type="sldNum" sz="quarter" idx="5"/>
          </p:nvPr>
        </p:nvSpPr>
        <p:spPr/>
        <p:txBody>
          <a:bodyPr/>
          <a:lstStyle/>
          <a:p>
            <a:fld id="{1FA47253-B6BD-48CC-8459-6C8D0BED6C84}" type="slidenum">
              <a:rPr lang="en-US" smtClean="0"/>
              <a:t>43</a:t>
            </a:fld>
            <a:endParaRPr lang="en-US"/>
          </a:p>
        </p:txBody>
      </p:sp>
    </p:spTree>
    <p:extLst>
      <p:ext uri="{BB962C8B-B14F-4D97-AF65-F5344CB8AC3E}">
        <p14:creationId xmlns:p14="http://schemas.microsoft.com/office/powerpoint/2010/main" val="335309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11F46-9092-8502-C233-513748867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4129D-877D-D3F8-D7F8-711814508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C8C265-0EDC-E367-ECDA-8C8E6B2B29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5CB802-8761-00E2-3CE3-6E38649372FC}"/>
              </a:ext>
            </a:extLst>
          </p:cNvPr>
          <p:cNvSpPr>
            <a:spLocks noGrp="1"/>
          </p:cNvSpPr>
          <p:nvPr>
            <p:ph type="sldNum" sz="quarter" idx="5"/>
          </p:nvPr>
        </p:nvSpPr>
        <p:spPr/>
        <p:txBody>
          <a:bodyPr/>
          <a:lstStyle/>
          <a:p>
            <a:fld id="{1FA47253-B6BD-48CC-8459-6C8D0BED6C84}" type="slidenum">
              <a:rPr lang="en-US" smtClean="0"/>
              <a:t>44</a:t>
            </a:fld>
            <a:endParaRPr lang="en-US"/>
          </a:p>
        </p:txBody>
      </p:sp>
    </p:spTree>
    <p:extLst>
      <p:ext uri="{BB962C8B-B14F-4D97-AF65-F5344CB8AC3E}">
        <p14:creationId xmlns:p14="http://schemas.microsoft.com/office/powerpoint/2010/main" val="42052435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AB4C-EF09-B846-33D1-80898E933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6DA5FF-6D65-9665-AA79-ACD5BE0D58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94C73-BECA-B973-8944-1853150C59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3528C-ECB7-7CF6-09FF-23C6E73ACD38}"/>
              </a:ext>
            </a:extLst>
          </p:cNvPr>
          <p:cNvSpPr>
            <a:spLocks noGrp="1"/>
          </p:cNvSpPr>
          <p:nvPr>
            <p:ph type="sldNum" sz="quarter" idx="5"/>
          </p:nvPr>
        </p:nvSpPr>
        <p:spPr/>
        <p:txBody>
          <a:bodyPr/>
          <a:lstStyle/>
          <a:p>
            <a:fld id="{1FA47253-B6BD-48CC-8459-6C8D0BED6C84}" type="slidenum">
              <a:rPr lang="en-US" smtClean="0"/>
              <a:t>45</a:t>
            </a:fld>
            <a:endParaRPr lang="en-US"/>
          </a:p>
        </p:txBody>
      </p:sp>
    </p:spTree>
    <p:extLst>
      <p:ext uri="{BB962C8B-B14F-4D97-AF65-F5344CB8AC3E}">
        <p14:creationId xmlns:p14="http://schemas.microsoft.com/office/powerpoint/2010/main" val="1782584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8B41C-D7BF-BD08-3387-1DA226B7B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B4625-A066-2003-5408-11418B3DB3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FA00D-93E9-1676-B780-A3C40CC730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F4840B-5182-06B9-9115-E27EA71C5CCB}"/>
              </a:ext>
            </a:extLst>
          </p:cNvPr>
          <p:cNvSpPr>
            <a:spLocks noGrp="1"/>
          </p:cNvSpPr>
          <p:nvPr>
            <p:ph type="sldNum" sz="quarter" idx="5"/>
          </p:nvPr>
        </p:nvSpPr>
        <p:spPr/>
        <p:txBody>
          <a:bodyPr/>
          <a:lstStyle/>
          <a:p>
            <a:fld id="{1FA47253-B6BD-48CC-8459-6C8D0BED6C84}" type="slidenum">
              <a:rPr lang="en-US" smtClean="0"/>
              <a:t>46</a:t>
            </a:fld>
            <a:endParaRPr lang="en-US"/>
          </a:p>
        </p:txBody>
      </p:sp>
    </p:spTree>
    <p:extLst>
      <p:ext uri="{BB962C8B-B14F-4D97-AF65-F5344CB8AC3E}">
        <p14:creationId xmlns:p14="http://schemas.microsoft.com/office/powerpoint/2010/main" val="3429570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56EA1-6D2B-C4AE-ED06-0DF072B2C3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4CD9D2-BD78-D3D3-6BFA-ECE95892D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09DF51-AF29-A4EF-F34A-0E9C23BB34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E2CB60-9B6A-DB41-A3B0-1E27750FB6EC}"/>
              </a:ext>
            </a:extLst>
          </p:cNvPr>
          <p:cNvSpPr>
            <a:spLocks noGrp="1"/>
          </p:cNvSpPr>
          <p:nvPr>
            <p:ph type="sldNum" sz="quarter" idx="5"/>
          </p:nvPr>
        </p:nvSpPr>
        <p:spPr/>
        <p:txBody>
          <a:bodyPr/>
          <a:lstStyle/>
          <a:p>
            <a:fld id="{1FA47253-B6BD-48CC-8459-6C8D0BED6C84}" type="slidenum">
              <a:rPr lang="en-US" smtClean="0"/>
              <a:t>47</a:t>
            </a:fld>
            <a:endParaRPr lang="en-US"/>
          </a:p>
        </p:txBody>
      </p:sp>
    </p:spTree>
    <p:extLst>
      <p:ext uri="{BB962C8B-B14F-4D97-AF65-F5344CB8AC3E}">
        <p14:creationId xmlns:p14="http://schemas.microsoft.com/office/powerpoint/2010/main" val="12199665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8DC87-7201-21B9-7C65-E32735C14C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25BEA-AB6B-5074-B76B-A34AB8D401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F66374-704B-96EE-CCFC-7C0330CE2F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A6DEE6-BAE4-82C3-9C35-C8EE2BEAD5E0}"/>
              </a:ext>
            </a:extLst>
          </p:cNvPr>
          <p:cNvSpPr>
            <a:spLocks noGrp="1"/>
          </p:cNvSpPr>
          <p:nvPr>
            <p:ph type="sldNum" sz="quarter" idx="5"/>
          </p:nvPr>
        </p:nvSpPr>
        <p:spPr/>
        <p:txBody>
          <a:bodyPr/>
          <a:lstStyle/>
          <a:p>
            <a:fld id="{1FA47253-B6BD-48CC-8459-6C8D0BED6C84}" type="slidenum">
              <a:rPr lang="en-US" smtClean="0"/>
              <a:t>48</a:t>
            </a:fld>
            <a:endParaRPr lang="en-US"/>
          </a:p>
        </p:txBody>
      </p:sp>
    </p:spTree>
    <p:extLst>
      <p:ext uri="{BB962C8B-B14F-4D97-AF65-F5344CB8AC3E}">
        <p14:creationId xmlns:p14="http://schemas.microsoft.com/office/powerpoint/2010/main" val="301705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34964-AD1A-5EB3-3266-A3CB0AC87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59987-7681-C681-54A0-675489C5FE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0D24B-D6C8-C5CA-CFF0-8B87DC5837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9A29C7-478A-1BBD-FF43-5A4856C00DAC}"/>
              </a:ext>
            </a:extLst>
          </p:cNvPr>
          <p:cNvSpPr>
            <a:spLocks noGrp="1"/>
          </p:cNvSpPr>
          <p:nvPr>
            <p:ph type="sldNum" sz="quarter" idx="5"/>
          </p:nvPr>
        </p:nvSpPr>
        <p:spPr/>
        <p:txBody>
          <a:bodyPr/>
          <a:lstStyle/>
          <a:p>
            <a:fld id="{1FA47253-B6BD-48CC-8459-6C8D0BED6C84}" type="slidenum">
              <a:rPr lang="en-US" smtClean="0"/>
              <a:t>49</a:t>
            </a:fld>
            <a:endParaRPr lang="en-US"/>
          </a:p>
        </p:txBody>
      </p:sp>
    </p:spTree>
    <p:extLst>
      <p:ext uri="{BB962C8B-B14F-4D97-AF65-F5344CB8AC3E}">
        <p14:creationId xmlns:p14="http://schemas.microsoft.com/office/powerpoint/2010/main" val="611569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785D1-6F61-B87B-CCD8-D051946E5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3E383-E35A-AF93-4DD2-9F54BDEBA3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7A8EC-D5DE-EB4B-D7DF-8CF9D11083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0F78FA-22C1-B56F-717D-046DEB963974}"/>
              </a:ext>
            </a:extLst>
          </p:cNvPr>
          <p:cNvSpPr>
            <a:spLocks noGrp="1"/>
          </p:cNvSpPr>
          <p:nvPr>
            <p:ph type="sldNum" sz="quarter" idx="5"/>
          </p:nvPr>
        </p:nvSpPr>
        <p:spPr/>
        <p:txBody>
          <a:bodyPr/>
          <a:lstStyle/>
          <a:p>
            <a:fld id="{1FA47253-B6BD-48CC-8459-6C8D0BED6C84}" type="slidenum">
              <a:rPr lang="en-US" smtClean="0"/>
              <a:t>50</a:t>
            </a:fld>
            <a:endParaRPr lang="en-US"/>
          </a:p>
        </p:txBody>
      </p:sp>
    </p:spTree>
    <p:extLst>
      <p:ext uri="{BB962C8B-B14F-4D97-AF65-F5344CB8AC3E}">
        <p14:creationId xmlns:p14="http://schemas.microsoft.com/office/powerpoint/2010/main" val="34830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6</a:t>
            </a:fld>
            <a:endParaRPr lang="en-US"/>
          </a:p>
        </p:txBody>
      </p:sp>
    </p:spTree>
    <p:extLst>
      <p:ext uri="{BB962C8B-B14F-4D97-AF65-F5344CB8AC3E}">
        <p14:creationId xmlns:p14="http://schemas.microsoft.com/office/powerpoint/2010/main" val="3618989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B83D4-43D8-789F-0123-0F958337E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03A26-D2DA-1522-A52E-2BDBEAE3F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0F08BB-AC7B-4B20-2513-3FE08BF5EA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9C5B83-E239-FC73-46D3-B84885236B8B}"/>
              </a:ext>
            </a:extLst>
          </p:cNvPr>
          <p:cNvSpPr>
            <a:spLocks noGrp="1"/>
          </p:cNvSpPr>
          <p:nvPr>
            <p:ph type="sldNum" sz="quarter" idx="5"/>
          </p:nvPr>
        </p:nvSpPr>
        <p:spPr/>
        <p:txBody>
          <a:bodyPr/>
          <a:lstStyle/>
          <a:p>
            <a:fld id="{1FA47253-B6BD-48CC-8459-6C8D0BED6C84}" type="slidenum">
              <a:rPr lang="en-US" smtClean="0"/>
              <a:t>51</a:t>
            </a:fld>
            <a:endParaRPr lang="en-US"/>
          </a:p>
        </p:txBody>
      </p:sp>
    </p:spTree>
    <p:extLst>
      <p:ext uri="{BB962C8B-B14F-4D97-AF65-F5344CB8AC3E}">
        <p14:creationId xmlns:p14="http://schemas.microsoft.com/office/powerpoint/2010/main" val="1746419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52E3C-7DFF-6552-434B-32F7706CF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972A0-B13D-71DF-B7F6-BC9A25154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A4325-449A-C5C5-46B5-A906F9772C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9FE48-A5E4-193A-5A48-74FEEE59974E}"/>
              </a:ext>
            </a:extLst>
          </p:cNvPr>
          <p:cNvSpPr>
            <a:spLocks noGrp="1"/>
          </p:cNvSpPr>
          <p:nvPr>
            <p:ph type="sldNum" sz="quarter" idx="5"/>
          </p:nvPr>
        </p:nvSpPr>
        <p:spPr/>
        <p:txBody>
          <a:bodyPr/>
          <a:lstStyle/>
          <a:p>
            <a:fld id="{1FA47253-B6BD-48CC-8459-6C8D0BED6C84}" type="slidenum">
              <a:rPr lang="en-US" smtClean="0"/>
              <a:t>52</a:t>
            </a:fld>
            <a:endParaRPr lang="en-US"/>
          </a:p>
        </p:txBody>
      </p:sp>
    </p:spTree>
    <p:extLst>
      <p:ext uri="{BB962C8B-B14F-4D97-AF65-F5344CB8AC3E}">
        <p14:creationId xmlns:p14="http://schemas.microsoft.com/office/powerpoint/2010/main" val="3687195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DBE55-42FE-ACA5-DF37-660FDDD10E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9A53E1-6145-0DC3-1CF0-80CAAC9FAE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DEA7F-B18E-E600-6241-07F1B1E3C0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DCEF33-36BC-B2DA-B486-CA96C8E829C1}"/>
              </a:ext>
            </a:extLst>
          </p:cNvPr>
          <p:cNvSpPr>
            <a:spLocks noGrp="1"/>
          </p:cNvSpPr>
          <p:nvPr>
            <p:ph type="sldNum" sz="quarter" idx="5"/>
          </p:nvPr>
        </p:nvSpPr>
        <p:spPr/>
        <p:txBody>
          <a:bodyPr/>
          <a:lstStyle/>
          <a:p>
            <a:fld id="{1FA47253-B6BD-48CC-8459-6C8D0BED6C84}" type="slidenum">
              <a:rPr lang="en-US" smtClean="0"/>
              <a:t>53</a:t>
            </a:fld>
            <a:endParaRPr lang="en-US"/>
          </a:p>
        </p:txBody>
      </p:sp>
    </p:spTree>
    <p:extLst>
      <p:ext uri="{BB962C8B-B14F-4D97-AF65-F5344CB8AC3E}">
        <p14:creationId xmlns:p14="http://schemas.microsoft.com/office/powerpoint/2010/main" val="141499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8FD9D-041D-6D36-F068-52F6DA14A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B67F8-D7D6-B889-5E8C-B7A3F5F601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91E2E-CE24-9CD5-D307-D4AA337F47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7205A7-D9D9-7C31-6F10-C7F7DACAA868}"/>
              </a:ext>
            </a:extLst>
          </p:cNvPr>
          <p:cNvSpPr>
            <a:spLocks noGrp="1"/>
          </p:cNvSpPr>
          <p:nvPr>
            <p:ph type="sldNum" sz="quarter" idx="5"/>
          </p:nvPr>
        </p:nvSpPr>
        <p:spPr/>
        <p:txBody>
          <a:bodyPr/>
          <a:lstStyle/>
          <a:p>
            <a:fld id="{1FA47253-B6BD-48CC-8459-6C8D0BED6C84}" type="slidenum">
              <a:rPr lang="en-US" smtClean="0"/>
              <a:t>54</a:t>
            </a:fld>
            <a:endParaRPr lang="en-US"/>
          </a:p>
        </p:txBody>
      </p:sp>
    </p:spTree>
    <p:extLst>
      <p:ext uri="{BB962C8B-B14F-4D97-AF65-F5344CB8AC3E}">
        <p14:creationId xmlns:p14="http://schemas.microsoft.com/office/powerpoint/2010/main" val="1352192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9CA33-3AE3-9710-D2D8-EF6CA203E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D95F4-0ABB-70A9-2636-93A8B37E5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188719-1523-2948-A5B9-DDC8D28B6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FE7D2F-EB8F-FA98-6583-B63CB25EB243}"/>
              </a:ext>
            </a:extLst>
          </p:cNvPr>
          <p:cNvSpPr>
            <a:spLocks noGrp="1"/>
          </p:cNvSpPr>
          <p:nvPr>
            <p:ph type="sldNum" sz="quarter" idx="5"/>
          </p:nvPr>
        </p:nvSpPr>
        <p:spPr/>
        <p:txBody>
          <a:bodyPr/>
          <a:lstStyle/>
          <a:p>
            <a:fld id="{1FA47253-B6BD-48CC-8459-6C8D0BED6C84}" type="slidenum">
              <a:rPr lang="en-US" smtClean="0"/>
              <a:t>55</a:t>
            </a:fld>
            <a:endParaRPr lang="en-US"/>
          </a:p>
        </p:txBody>
      </p:sp>
    </p:spTree>
    <p:extLst>
      <p:ext uri="{BB962C8B-B14F-4D97-AF65-F5344CB8AC3E}">
        <p14:creationId xmlns:p14="http://schemas.microsoft.com/office/powerpoint/2010/main" val="1010894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EFADE-8562-BFDB-3574-FDEDDC10BD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AF6C3-052F-CBBB-6A1E-1AA6CCA57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5F9FF-A907-E74B-98C8-4C9122BA6F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0AA39E-21DF-7030-6430-E68C17DF7DD0}"/>
              </a:ext>
            </a:extLst>
          </p:cNvPr>
          <p:cNvSpPr>
            <a:spLocks noGrp="1"/>
          </p:cNvSpPr>
          <p:nvPr>
            <p:ph type="sldNum" sz="quarter" idx="5"/>
          </p:nvPr>
        </p:nvSpPr>
        <p:spPr/>
        <p:txBody>
          <a:bodyPr/>
          <a:lstStyle/>
          <a:p>
            <a:fld id="{1FA47253-B6BD-48CC-8459-6C8D0BED6C84}" type="slidenum">
              <a:rPr lang="en-US" smtClean="0"/>
              <a:t>56</a:t>
            </a:fld>
            <a:endParaRPr lang="en-US"/>
          </a:p>
        </p:txBody>
      </p:sp>
    </p:spTree>
    <p:extLst>
      <p:ext uri="{BB962C8B-B14F-4D97-AF65-F5344CB8AC3E}">
        <p14:creationId xmlns:p14="http://schemas.microsoft.com/office/powerpoint/2010/main" val="181355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BF7AA-94E1-F194-F3D1-656207212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B276A-D19F-5105-2357-A2840BDBE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3F3D2C-22E9-009B-F3A3-2560E0A620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CE80DD-8CE0-348E-68B7-C2C4DE90A9FC}"/>
              </a:ext>
            </a:extLst>
          </p:cNvPr>
          <p:cNvSpPr>
            <a:spLocks noGrp="1"/>
          </p:cNvSpPr>
          <p:nvPr>
            <p:ph type="sldNum" sz="quarter" idx="5"/>
          </p:nvPr>
        </p:nvSpPr>
        <p:spPr/>
        <p:txBody>
          <a:bodyPr/>
          <a:lstStyle/>
          <a:p>
            <a:fld id="{1FA47253-B6BD-48CC-8459-6C8D0BED6C84}" type="slidenum">
              <a:rPr lang="en-US" smtClean="0"/>
              <a:t>57</a:t>
            </a:fld>
            <a:endParaRPr lang="en-US"/>
          </a:p>
        </p:txBody>
      </p:sp>
    </p:spTree>
    <p:extLst>
      <p:ext uri="{BB962C8B-B14F-4D97-AF65-F5344CB8AC3E}">
        <p14:creationId xmlns:p14="http://schemas.microsoft.com/office/powerpoint/2010/main" val="2159679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1C58-82E9-92E9-7F40-0023F1A4C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146F5-F6F2-FDE5-6A13-D507842DE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2B665F-9684-211E-B04E-70B3287914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876D07-0F51-A354-EFA4-9FBB4315FAA2}"/>
              </a:ext>
            </a:extLst>
          </p:cNvPr>
          <p:cNvSpPr>
            <a:spLocks noGrp="1"/>
          </p:cNvSpPr>
          <p:nvPr>
            <p:ph type="sldNum" sz="quarter" idx="5"/>
          </p:nvPr>
        </p:nvSpPr>
        <p:spPr/>
        <p:txBody>
          <a:bodyPr/>
          <a:lstStyle/>
          <a:p>
            <a:fld id="{1FA47253-B6BD-48CC-8459-6C8D0BED6C84}" type="slidenum">
              <a:rPr lang="en-US" smtClean="0"/>
              <a:t>58</a:t>
            </a:fld>
            <a:endParaRPr lang="en-US"/>
          </a:p>
        </p:txBody>
      </p:sp>
    </p:spTree>
    <p:extLst>
      <p:ext uri="{BB962C8B-B14F-4D97-AF65-F5344CB8AC3E}">
        <p14:creationId xmlns:p14="http://schemas.microsoft.com/office/powerpoint/2010/main" val="3745251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C8D0E-2B0A-D4D5-648C-CC8376CDD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8E16AC-2E14-B9F6-2813-8E9D833AC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9B14C-B12D-16B1-999F-CBF46F8069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985217-E4B6-7629-6063-3BAECF5817CD}"/>
              </a:ext>
            </a:extLst>
          </p:cNvPr>
          <p:cNvSpPr>
            <a:spLocks noGrp="1"/>
          </p:cNvSpPr>
          <p:nvPr>
            <p:ph type="sldNum" sz="quarter" idx="5"/>
          </p:nvPr>
        </p:nvSpPr>
        <p:spPr/>
        <p:txBody>
          <a:bodyPr/>
          <a:lstStyle/>
          <a:p>
            <a:fld id="{1FA47253-B6BD-48CC-8459-6C8D0BED6C84}" type="slidenum">
              <a:rPr lang="en-US" smtClean="0"/>
              <a:t>59</a:t>
            </a:fld>
            <a:endParaRPr lang="en-US"/>
          </a:p>
        </p:txBody>
      </p:sp>
    </p:spTree>
    <p:extLst>
      <p:ext uri="{BB962C8B-B14F-4D97-AF65-F5344CB8AC3E}">
        <p14:creationId xmlns:p14="http://schemas.microsoft.com/office/powerpoint/2010/main" val="2865525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C9223-A54B-F5F1-F186-A54883B2C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88B43-D184-E1EC-99AB-DBD0141D5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48598-E3E9-8683-9A19-DB5DD1EA98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830099-4B56-276A-E65C-43AEB6EB728C}"/>
              </a:ext>
            </a:extLst>
          </p:cNvPr>
          <p:cNvSpPr>
            <a:spLocks noGrp="1"/>
          </p:cNvSpPr>
          <p:nvPr>
            <p:ph type="sldNum" sz="quarter" idx="5"/>
          </p:nvPr>
        </p:nvSpPr>
        <p:spPr/>
        <p:txBody>
          <a:bodyPr/>
          <a:lstStyle/>
          <a:p>
            <a:fld id="{1FA47253-B6BD-48CC-8459-6C8D0BED6C84}" type="slidenum">
              <a:rPr lang="en-US" smtClean="0"/>
              <a:t>60</a:t>
            </a:fld>
            <a:endParaRPr lang="en-US"/>
          </a:p>
        </p:txBody>
      </p:sp>
    </p:spTree>
    <p:extLst>
      <p:ext uri="{BB962C8B-B14F-4D97-AF65-F5344CB8AC3E}">
        <p14:creationId xmlns:p14="http://schemas.microsoft.com/office/powerpoint/2010/main" val="858957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7</a:t>
            </a:fld>
            <a:endParaRPr lang="en-US"/>
          </a:p>
        </p:txBody>
      </p:sp>
    </p:spTree>
    <p:extLst>
      <p:ext uri="{BB962C8B-B14F-4D97-AF65-F5344CB8AC3E}">
        <p14:creationId xmlns:p14="http://schemas.microsoft.com/office/powerpoint/2010/main" val="1392769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62EBA-71CE-2053-A347-4BC445A54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55F81-D49D-06C8-DB6F-33DAC396D9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ACDDA9-1B1C-9F63-9E28-B078727EFF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38B8D2-5242-1FBA-42F5-2FD251F65996}"/>
              </a:ext>
            </a:extLst>
          </p:cNvPr>
          <p:cNvSpPr>
            <a:spLocks noGrp="1"/>
          </p:cNvSpPr>
          <p:nvPr>
            <p:ph type="sldNum" sz="quarter" idx="5"/>
          </p:nvPr>
        </p:nvSpPr>
        <p:spPr/>
        <p:txBody>
          <a:bodyPr/>
          <a:lstStyle/>
          <a:p>
            <a:fld id="{1FA47253-B6BD-48CC-8459-6C8D0BED6C84}" type="slidenum">
              <a:rPr lang="en-US" smtClean="0"/>
              <a:t>61</a:t>
            </a:fld>
            <a:endParaRPr lang="en-US"/>
          </a:p>
        </p:txBody>
      </p:sp>
    </p:spTree>
    <p:extLst>
      <p:ext uri="{BB962C8B-B14F-4D97-AF65-F5344CB8AC3E}">
        <p14:creationId xmlns:p14="http://schemas.microsoft.com/office/powerpoint/2010/main" val="1516206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E98D-C9B3-2434-6ED4-BD0A116C4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160000-B787-A643-6CB9-3811C9E24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BCA296-D899-6B6A-5E03-E560844851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4D40F7-F255-5E25-6311-A4EB09519218}"/>
              </a:ext>
            </a:extLst>
          </p:cNvPr>
          <p:cNvSpPr>
            <a:spLocks noGrp="1"/>
          </p:cNvSpPr>
          <p:nvPr>
            <p:ph type="sldNum" sz="quarter" idx="5"/>
          </p:nvPr>
        </p:nvSpPr>
        <p:spPr/>
        <p:txBody>
          <a:bodyPr/>
          <a:lstStyle/>
          <a:p>
            <a:fld id="{1FA47253-B6BD-48CC-8459-6C8D0BED6C84}" type="slidenum">
              <a:rPr lang="en-US" smtClean="0"/>
              <a:t>62</a:t>
            </a:fld>
            <a:endParaRPr lang="en-US"/>
          </a:p>
        </p:txBody>
      </p:sp>
    </p:spTree>
    <p:extLst>
      <p:ext uri="{BB962C8B-B14F-4D97-AF65-F5344CB8AC3E}">
        <p14:creationId xmlns:p14="http://schemas.microsoft.com/office/powerpoint/2010/main" val="42212490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C9D0F-B139-ED1A-E935-8933AD93E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00670-8036-0A0B-7F28-053761DAB8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B7B98D-F5E1-60C4-7906-B4D61C1EAF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F4EEBC-DA26-EFA4-4CBF-DB15238AB4B5}"/>
              </a:ext>
            </a:extLst>
          </p:cNvPr>
          <p:cNvSpPr>
            <a:spLocks noGrp="1"/>
          </p:cNvSpPr>
          <p:nvPr>
            <p:ph type="sldNum" sz="quarter" idx="5"/>
          </p:nvPr>
        </p:nvSpPr>
        <p:spPr/>
        <p:txBody>
          <a:bodyPr/>
          <a:lstStyle/>
          <a:p>
            <a:fld id="{1FA47253-B6BD-48CC-8459-6C8D0BED6C84}" type="slidenum">
              <a:rPr lang="en-US" smtClean="0"/>
              <a:t>63</a:t>
            </a:fld>
            <a:endParaRPr lang="en-US"/>
          </a:p>
        </p:txBody>
      </p:sp>
    </p:spTree>
    <p:extLst>
      <p:ext uri="{BB962C8B-B14F-4D97-AF65-F5344CB8AC3E}">
        <p14:creationId xmlns:p14="http://schemas.microsoft.com/office/powerpoint/2010/main" val="23650169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2B57-5D36-17DC-88F3-D98077C81D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B013E-8039-5091-8088-673FB18AB2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923368-4225-F057-3133-5E9269BAC7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C055B4-724D-A86B-EDDF-930FCBFD41CD}"/>
              </a:ext>
            </a:extLst>
          </p:cNvPr>
          <p:cNvSpPr>
            <a:spLocks noGrp="1"/>
          </p:cNvSpPr>
          <p:nvPr>
            <p:ph type="sldNum" sz="quarter" idx="5"/>
          </p:nvPr>
        </p:nvSpPr>
        <p:spPr/>
        <p:txBody>
          <a:bodyPr/>
          <a:lstStyle/>
          <a:p>
            <a:fld id="{1FA47253-B6BD-48CC-8459-6C8D0BED6C84}" type="slidenum">
              <a:rPr lang="en-US" smtClean="0"/>
              <a:t>64</a:t>
            </a:fld>
            <a:endParaRPr lang="en-US"/>
          </a:p>
        </p:txBody>
      </p:sp>
    </p:spTree>
    <p:extLst>
      <p:ext uri="{BB962C8B-B14F-4D97-AF65-F5344CB8AC3E}">
        <p14:creationId xmlns:p14="http://schemas.microsoft.com/office/powerpoint/2010/main" val="3552568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1E2CD-AC3E-D2FD-303B-5E50EAC1E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58930-94BD-067D-6095-43572C155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4B91B3-019A-ECB7-4E5D-93E67319C0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9AA205-CC1C-EC29-D380-596465A17E79}"/>
              </a:ext>
            </a:extLst>
          </p:cNvPr>
          <p:cNvSpPr>
            <a:spLocks noGrp="1"/>
          </p:cNvSpPr>
          <p:nvPr>
            <p:ph type="sldNum" sz="quarter" idx="5"/>
          </p:nvPr>
        </p:nvSpPr>
        <p:spPr/>
        <p:txBody>
          <a:bodyPr/>
          <a:lstStyle/>
          <a:p>
            <a:fld id="{1FA47253-B6BD-48CC-8459-6C8D0BED6C84}" type="slidenum">
              <a:rPr lang="en-US" smtClean="0"/>
              <a:t>65</a:t>
            </a:fld>
            <a:endParaRPr lang="en-US"/>
          </a:p>
        </p:txBody>
      </p:sp>
    </p:spTree>
    <p:extLst>
      <p:ext uri="{BB962C8B-B14F-4D97-AF65-F5344CB8AC3E}">
        <p14:creationId xmlns:p14="http://schemas.microsoft.com/office/powerpoint/2010/main" val="1113872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B0012-4E2D-5870-9349-CB60E61FE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62E66-C754-EF4A-01B7-0BF8E7E9F8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F76CB2-9A39-B924-5915-E5B1A0E8DD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2E9DA4-F498-54FF-3E5B-269B6703F65E}"/>
              </a:ext>
            </a:extLst>
          </p:cNvPr>
          <p:cNvSpPr>
            <a:spLocks noGrp="1"/>
          </p:cNvSpPr>
          <p:nvPr>
            <p:ph type="sldNum" sz="quarter" idx="5"/>
          </p:nvPr>
        </p:nvSpPr>
        <p:spPr/>
        <p:txBody>
          <a:bodyPr/>
          <a:lstStyle/>
          <a:p>
            <a:fld id="{1FA47253-B6BD-48CC-8459-6C8D0BED6C84}" type="slidenum">
              <a:rPr lang="en-US" smtClean="0"/>
              <a:t>66</a:t>
            </a:fld>
            <a:endParaRPr lang="en-US"/>
          </a:p>
        </p:txBody>
      </p:sp>
    </p:spTree>
    <p:extLst>
      <p:ext uri="{BB962C8B-B14F-4D97-AF65-F5344CB8AC3E}">
        <p14:creationId xmlns:p14="http://schemas.microsoft.com/office/powerpoint/2010/main" val="2872315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DF818-0F04-53F5-F4F4-EDC6414CF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E0743-9608-DC78-D589-509D96DE57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792B2-2E6A-C358-FA6B-8C69A1C83D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DFE3C4-D847-EFAB-F5F3-37044B9FF5CD}"/>
              </a:ext>
            </a:extLst>
          </p:cNvPr>
          <p:cNvSpPr>
            <a:spLocks noGrp="1"/>
          </p:cNvSpPr>
          <p:nvPr>
            <p:ph type="sldNum" sz="quarter" idx="5"/>
          </p:nvPr>
        </p:nvSpPr>
        <p:spPr/>
        <p:txBody>
          <a:bodyPr/>
          <a:lstStyle/>
          <a:p>
            <a:fld id="{1FA47253-B6BD-48CC-8459-6C8D0BED6C84}" type="slidenum">
              <a:rPr lang="en-US" smtClean="0"/>
              <a:t>67</a:t>
            </a:fld>
            <a:endParaRPr lang="en-US"/>
          </a:p>
        </p:txBody>
      </p:sp>
    </p:spTree>
    <p:extLst>
      <p:ext uri="{BB962C8B-B14F-4D97-AF65-F5344CB8AC3E}">
        <p14:creationId xmlns:p14="http://schemas.microsoft.com/office/powerpoint/2010/main" val="1364794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6B686-402B-DAD8-0E16-5AE5A9D17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801B6-902F-E92B-B16D-1E435DF91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3FF29-5433-8CDF-E72F-6246B3C8B0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261672-A89D-C129-DFB0-059FE18473F2}"/>
              </a:ext>
            </a:extLst>
          </p:cNvPr>
          <p:cNvSpPr>
            <a:spLocks noGrp="1"/>
          </p:cNvSpPr>
          <p:nvPr>
            <p:ph type="sldNum" sz="quarter" idx="5"/>
          </p:nvPr>
        </p:nvSpPr>
        <p:spPr/>
        <p:txBody>
          <a:bodyPr/>
          <a:lstStyle/>
          <a:p>
            <a:fld id="{1FA47253-B6BD-48CC-8459-6C8D0BED6C84}" type="slidenum">
              <a:rPr lang="en-US" smtClean="0"/>
              <a:t>68</a:t>
            </a:fld>
            <a:endParaRPr lang="en-US"/>
          </a:p>
        </p:txBody>
      </p:sp>
    </p:spTree>
    <p:extLst>
      <p:ext uri="{BB962C8B-B14F-4D97-AF65-F5344CB8AC3E}">
        <p14:creationId xmlns:p14="http://schemas.microsoft.com/office/powerpoint/2010/main" val="3814414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A772C-71CD-E111-807C-CAF983944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F24A3-061B-1288-EE3D-F45F2880EE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CC3454-1C2D-92E7-0490-2390AA8C28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58F880-863F-0150-11F7-BF4D5956FB81}"/>
              </a:ext>
            </a:extLst>
          </p:cNvPr>
          <p:cNvSpPr>
            <a:spLocks noGrp="1"/>
          </p:cNvSpPr>
          <p:nvPr>
            <p:ph type="sldNum" sz="quarter" idx="5"/>
          </p:nvPr>
        </p:nvSpPr>
        <p:spPr/>
        <p:txBody>
          <a:bodyPr/>
          <a:lstStyle/>
          <a:p>
            <a:fld id="{1FA47253-B6BD-48CC-8459-6C8D0BED6C84}" type="slidenum">
              <a:rPr lang="en-US" smtClean="0"/>
              <a:t>69</a:t>
            </a:fld>
            <a:endParaRPr lang="en-US"/>
          </a:p>
        </p:txBody>
      </p:sp>
    </p:spTree>
    <p:extLst>
      <p:ext uri="{BB962C8B-B14F-4D97-AF65-F5344CB8AC3E}">
        <p14:creationId xmlns:p14="http://schemas.microsoft.com/office/powerpoint/2010/main" val="42654557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1D7E-F717-0EB4-DBF1-BE032402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C352A-6154-3FCE-D9A8-0BEB8E7EF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1CF70C-F7D5-5C87-4183-829DFC24B2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6E33CF-AFE7-1630-03E4-98A6897A7BA4}"/>
              </a:ext>
            </a:extLst>
          </p:cNvPr>
          <p:cNvSpPr>
            <a:spLocks noGrp="1"/>
          </p:cNvSpPr>
          <p:nvPr>
            <p:ph type="sldNum" sz="quarter" idx="5"/>
          </p:nvPr>
        </p:nvSpPr>
        <p:spPr/>
        <p:txBody>
          <a:bodyPr/>
          <a:lstStyle/>
          <a:p>
            <a:fld id="{1FA47253-B6BD-48CC-8459-6C8D0BED6C84}" type="slidenum">
              <a:rPr lang="en-US" smtClean="0"/>
              <a:t>70</a:t>
            </a:fld>
            <a:endParaRPr lang="en-US"/>
          </a:p>
        </p:txBody>
      </p:sp>
    </p:spTree>
    <p:extLst>
      <p:ext uri="{BB962C8B-B14F-4D97-AF65-F5344CB8AC3E}">
        <p14:creationId xmlns:p14="http://schemas.microsoft.com/office/powerpoint/2010/main" val="3318918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8</a:t>
            </a:fld>
            <a:endParaRPr lang="en-US"/>
          </a:p>
        </p:txBody>
      </p:sp>
    </p:spTree>
    <p:extLst>
      <p:ext uri="{BB962C8B-B14F-4D97-AF65-F5344CB8AC3E}">
        <p14:creationId xmlns:p14="http://schemas.microsoft.com/office/powerpoint/2010/main" val="187724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54425-B930-3FEB-B0C4-2288F3AC0E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EE7718-88D2-368B-9870-F47D891EC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F263C-07E5-F3B4-8402-C047B4C28A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887F7A-BC52-DA0B-C565-1AD4A4A4B5B9}"/>
              </a:ext>
            </a:extLst>
          </p:cNvPr>
          <p:cNvSpPr>
            <a:spLocks noGrp="1"/>
          </p:cNvSpPr>
          <p:nvPr>
            <p:ph type="sldNum" sz="quarter" idx="5"/>
          </p:nvPr>
        </p:nvSpPr>
        <p:spPr/>
        <p:txBody>
          <a:bodyPr/>
          <a:lstStyle/>
          <a:p>
            <a:fld id="{1FA47253-B6BD-48CC-8459-6C8D0BED6C84}" type="slidenum">
              <a:rPr lang="en-US" smtClean="0"/>
              <a:t>71</a:t>
            </a:fld>
            <a:endParaRPr lang="en-US"/>
          </a:p>
        </p:txBody>
      </p:sp>
    </p:spTree>
    <p:extLst>
      <p:ext uri="{BB962C8B-B14F-4D97-AF65-F5344CB8AC3E}">
        <p14:creationId xmlns:p14="http://schemas.microsoft.com/office/powerpoint/2010/main" val="7470358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F6FC3-E648-B353-2BEC-42633BD95F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35869-5F57-EB46-3DD8-9539F9CE7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5BADF-8CB2-0AC4-82C6-5636D91051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BA3FE1-77CE-50C4-E9DA-121564A37AE3}"/>
              </a:ext>
            </a:extLst>
          </p:cNvPr>
          <p:cNvSpPr>
            <a:spLocks noGrp="1"/>
          </p:cNvSpPr>
          <p:nvPr>
            <p:ph type="sldNum" sz="quarter" idx="5"/>
          </p:nvPr>
        </p:nvSpPr>
        <p:spPr/>
        <p:txBody>
          <a:bodyPr/>
          <a:lstStyle/>
          <a:p>
            <a:fld id="{1FA47253-B6BD-48CC-8459-6C8D0BED6C84}" type="slidenum">
              <a:rPr lang="en-US" smtClean="0"/>
              <a:t>72</a:t>
            </a:fld>
            <a:endParaRPr lang="en-US"/>
          </a:p>
        </p:txBody>
      </p:sp>
    </p:spTree>
    <p:extLst>
      <p:ext uri="{BB962C8B-B14F-4D97-AF65-F5344CB8AC3E}">
        <p14:creationId xmlns:p14="http://schemas.microsoft.com/office/powerpoint/2010/main" val="25247305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5C4D1-9444-1B1C-7839-6E1F1E302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02B70E-B7C3-D554-E296-E7EC7353B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1E894-713F-0E72-EC37-95C4407576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B7BE17-88FF-C0BE-3DE0-BF91C1306394}"/>
              </a:ext>
            </a:extLst>
          </p:cNvPr>
          <p:cNvSpPr>
            <a:spLocks noGrp="1"/>
          </p:cNvSpPr>
          <p:nvPr>
            <p:ph type="sldNum" sz="quarter" idx="5"/>
          </p:nvPr>
        </p:nvSpPr>
        <p:spPr/>
        <p:txBody>
          <a:bodyPr/>
          <a:lstStyle/>
          <a:p>
            <a:fld id="{1FA47253-B6BD-48CC-8459-6C8D0BED6C84}" type="slidenum">
              <a:rPr lang="en-US" smtClean="0"/>
              <a:t>73</a:t>
            </a:fld>
            <a:endParaRPr lang="en-US"/>
          </a:p>
        </p:txBody>
      </p:sp>
    </p:spTree>
    <p:extLst>
      <p:ext uri="{BB962C8B-B14F-4D97-AF65-F5344CB8AC3E}">
        <p14:creationId xmlns:p14="http://schemas.microsoft.com/office/powerpoint/2010/main" val="23634608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032A-3216-2676-133C-6CDF84B17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616ADA-AC76-B5D3-1AEF-A7EB6FD6D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66D10-D228-DAB9-7BB6-757B326C88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368A5E-3F01-2F35-6D54-5894C3D63FDC}"/>
              </a:ext>
            </a:extLst>
          </p:cNvPr>
          <p:cNvSpPr>
            <a:spLocks noGrp="1"/>
          </p:cNvSpPr>
          <p:nvPr>
            <p:ph type="sldNum" sz="quarter" idx="5"/>
          </p:nvPr>
        </p:nvSpPr>
        <p:spPr/>
        <p:txBody>
          <a:bodyPr/>
          <a:lstStyle/>
          <a:p>
            <a:fld id="{1FA47253-B6BD-48CC-8459-6C8D0BED6C84}" type="slidenum">
              <a:rPr lang="en-US" smtClean="0"/>
              <a:t>74</a:t>
            </a:fld>
            <a:endParaRPr lang="en-US"/>
          </a:p>
        </p:txBody>
      </p:sp>
    </p:spTree>
    <p:extLst>
      <p:ext uri="{BB962C8B-B14F-4D97-AF65-F5344CB8AC3E}">
        <p14:creationId xmlns:p14="http://schemas.microsoft.com/office/powerpoint/2010/main" val="2650723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CAB26-8528-9CA7-2BFF-1361100FA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28B7A-FFA4-8DF7-DB66-E1DEC15E8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FCEC8-82AE-E7F3-D9E5-3F7888F363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4D97CD-3C53-D040-BF98-F37B9A783440}"/>
              </a:ext>
            </a:extLst>
          </p:cNvPr>
          <p:cNvSpPr>
            <a:spLocks noGrp="1"/>
          </p:cNvSpPr>
          <p:nvPr>
            <p:ph type="sldNum" sz="quarter" idx="5"/>
          </p:nvPr>
        </p:nvSpPr>
        <p:spPr/>
        <p:txBody>
          <a:bodyPr/>
          <a:lstStyle/>
          <a:p>
            <a:fld id="{1FA47253-B6BD-48CC-8459-6C8D0BED6C84}" type="slidenum">
              <a:rPr lang="en-US" smtClean="0"/>
              <a:t>75</a:t>
            </a:fld>
            <a:endParaRPr lang="en-US"/>
          </a:p>
        </p:txBody>
      </p:sp>
    </p:spTree>
    <p:extLst>
      <p:ext uri="{BB962C8B-B14F-4D97-AF65-F5344CB8AC3E}">
        <p14:creationId xmlns:p14="http://schemas.microsoft.com/office/powerpoint/2010/main" val="1126765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1DF3E-FEFE-0511-9BD2-5C4249127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A3D136-8D4F-2A6D-C255-D12DFB142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48A5C-F85C-98FF-F369-FFED2E45FE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1188CF-8584-CEB6-71F5-AC0E99B5A8D4}"/>
              </a:ext>
            </a:extLst>
          </p:cNvPr>
          <p:cNvSpPr>
            <a:spLocks noGrp="1"/>
          </p:cNvSpPr>
          <p:nvPr>
            <p:ph type="sldNum" sz="quarter" idx="5"/>
          </p:nvPr>
        </p:nvSpPr>
        <p:spPr/>
        <p:txBody>
          <a:bodyPr/>
          <a:lstStyle/>
          <a:p>
            <a:fld id="{1FA47253-B6BD-48CC-8459-6C8D0BED6C84}" type="slidenum">
              <a:rPr lang="en-US" smtClean="0"/>
              <a:t>76</a:t>
            </a:fld>
            <a:endParaRPr lang="en-US"/>
          </a:p>
        </p:txBody>
      </p:sp>
    </p:spTree>
    <p:extLst>
      <p:ext uri="{BB962C8B-B14F-4D97-AF65-F5344CB8AC3E}">
        <p14:creationId xmlns:p14="http://schemas.microsoft.com/office/powerpoint/2010/main" val="3976960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4F401-20C9-8ADA-3D90-7757EB5A7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7B091-02D6-0705-F307-8F4EE0F84A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976EE6-20E3-EBFA-23B7-15E60F9A96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9998FF-6E98-D299-2026-1E05D93A2B5F}"/>
              </a:ext>
            </a:extLst>
          </p:cNvPr>
          <p:cNvSpPr>
            <a:spLocks noGrp="1"/>
          </p:cNvSpPr>
          <p:nvPr>
            <p:ph type="sldNum" sz="quarter" idx="5"/>
          </p:nvPr>
        </p:nvSpPr>
        <p:spPr/>
        <p:txBody>
          <a:bodyPr/>
          <a:lstStyle/>
          <a:p>
            <a:fld id="{1FA47253-B6BD-48CC-8459-6C8D0BED6C84}" type="slidenum">
              <a:rPr lang="en-US" smtClean="0"/>
              <a:t>77</a:t>
            </a:fld>
            <a:endParaRPr lang="en-US"/>
          </a:p>
        </p:txBody>
      </p:sp>
    </p:spTree>
    <p:extLst>
      <p:ext uri="{BB962C8B-B14F-4D97-AF65-F5344CB8AC3E}">
        <p14:creationId xmlns:p14="http://schemas.microsoft.com/office/powerpoint/2010/main" val="3830254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DB5BB-E923-3E31-3B2B-15C4CD587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41C00-0A0E-ACD0-3449-5729586FF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F4E5B-CCD9-9B91-931E-7B32D6E09C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F249C0-9B4E-CC29-A711-1070B8B73B56}"/>
              </a:ext>
            </a:extLst>
          </p:cNvPr>
          <p:cNvSpPr>
            <a:spLocks noGrp="1"/>
          </p:cNvSpPr>
          <p:nvPr>
            <p:ph type="sldNum" sz="quarter" idx="5"/>
          </p:nvPr>
        </p:nvSpPr>
        <p:spPr/>
        <p:txBody>
          <a:bodyPr/>
          <a:lstStyle/>
          <a:p>
            <a:fld id="{1FA47253-B6BD-48CC-8459-6C8D0BED6C84}" type="slidenum">
              <a:rPr lang="en-US" smtClean="0"/>
              <a:t>78</a:t>
            </a:fld>
            <a:endParaRPr lang="en-US"/>
          </a:p>
        </p:txBody>
      </p:sp>
    </p:spTree>
    <p:extLst>
      <p:ext uri="{BB962C8B-B14F-4D97-AF65-F5344CB8AC3E}">
        <p14:creationId xmlns:p14="http://schemas.microsoft.com/office/powerpoint/2010/main" val="40301779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5D75A-72B2-8D00-2D56-C3432E94D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F89091-D9CF-24A4-6798-957973EE01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271EC8-744E-CA02-F81A-31D7A0E384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C78708-FF3A-9570-0349-4B4F59E22AB7}"/>
              </a:ext>
            </a:extLst>
          </p:cNvPr>
          <p:cNvSpPr>
            <a:spLocks noGrp="1"/>
          </p:cNvSpPr>
          <p:nvPr>
            <p:ph type="sldNum" sz="quarter" idx="5"/>
          </p:nvPr>
        </p:nvSpPr>
        <p:spPr/>
        <p:txBody>
          <a:bodyPr/>
          <a:lstStyle/>
          <a:p>
            <a:fld id="{1FA47253-B6BD-48CC-8459-6C8D0BED6C84}" type="slidenum">
              <a:rPr lang="en-US" smtClean="0"/>
              <a:t>79</a:t>
            </a:fld>
            <a:endParaRPr lang="en-US"/>
          </a:p>
        </p:txBody>
      </p:sp>
    </p:spTree>
    <p:extLst>
      <p:ext uri="{BB962C8B-B14F-4D97-AF65-F5344CB8AC3E}">
        <p14:creationId xmlns:p14="http://schemas.microsoft.com/office/powerpoint/2010/main" val="7987569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16B5-5DB2-7372-7894-5355027DB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1724EF-1A49-9FD7-A190-4D75A105F9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80C6A-DA27-2A34-E77C-E3D7402DFB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A70AC8-A8C1-A221-DB16-6878EE282902}"/>
              </a:ext>
            </a:extLst>
          </p:cNvPr>
          <p:cNvSpPr>
            <a:spLocks noGrp="1"/>
          </p:cNvSpPr>
          <p:nvPr>
            <p:ph type="sldNum" sz="quarter" idx="5"/>
          </p:nvPr>
        </p:nvSpPr>
        <p:spPr/>
        <p:txBody>
          <a:bodyPr/>
          <a:lstStyle/>
          <a:p>
            <a:fld id="{1FA47253-B6BD-48CC-8459-6C8D0BED6C84}" type="slidenum">
              <a:rPr lang="en-US" smtClean="0"/>
              <a:t>80</a:t>
            </a:fld>
            <a:endParaRPr lang="en-US"/>
          </a:p>
        </p:txBody>
      </p:sp>
    </p:spTree>
    <p:extLst>
      <p:ext uri="{BB962C8B-B14F-4D97-AF65-F5344CB8AC3E}">
        <p14:creationId xmlns:p14="http://schemas.microsoft.com/office/powerpoint/2010/main" val="2358779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9</a:t>
            </a:fld>
            <a:endParaRPr lang="en-US"/>
          </a:p>
        </p:txBody>
      </p:sp>
    </p:spTree>
    <p:extLst>
      <p:ext uri="{BB962C8B-B14F-4D97-AF65-F5344CB8AC3E}">
        <p14:creationId xmlns:p14="http://schemas.microsoft.com/office/powerpoint/2010/main" val="3787886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10B09-AA83-B7EA-BF92-A6E6FB54F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42D0F-F3B7-83D9-DBDF-9181B21EBA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0D5C6C-6EB9-40A4-FB2E-DC2E9723E0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E5F90D-3605-3D45-95B7-31159D3E5F51}"/>
              </a:ext>
            </a:extLst>
          </p:cNvPr>
          <p:cNvSpPr>
            <a:spLocks noGrp="1"/>
          </p:cNvSpPr>
          <p:nvPr>
            <p:ph type="sldNum" sz="quarter" idx="5"/>
          </p:nvPr>
        </p:nvSpPr>
        <p:spPr/>
        <p:txBody>
          <a:bodyPr/>
          <a:lstStyle/>
          <a:p>
            <a:fld id="{1FA47253-B6BD-48CC-8459-6C8D0BED6C84}" type="slidenum">
              <a:rPr lang="en-US" smtClean="0"/>
              <a:t>81</a:t>
            </a:fld>
            <a:endParaRPr lang="en-US"/>
          </a:p>
        </p:txBody>
      </p:sp>
    </p:spTree>
    <p:extLst>
      <p:ext uri="{BB962C8B-B14F-4D97-AF65-F5344CB8AC3E}">
        <p14:creationId xmlns:p14="http://schemas.microsoft.com/office/powerpoint/2010/main" val="35678989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93E83-52D9-DD9B-7655-F85014D32E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52E4A7-FF40-E851-A65A-6472CACE6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D4479-586F-0502-5E4F-BE9D9A4803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BD81B0-A589-107A-1BB6-96C0F7C710EC}"/>
              </a:ext>
            </a:extLst>
          </p:cNvPr>
          <p:cNvSpPr>
            <a:spLocks noGrp="1"/>
          </p:cNvSpPr>
          <p:nvPr>
            <p:ph type="sldNum" sz="quarter" idx="5"/>
          </p:nvPr>
        </p:nvSpPr>
        <p:spPr/>
        <p:txBody>
          <a:bodyPr/>
          <a:lstStyle/>
          <a:p>
            <a:fld id="{1FA47253-B6BD-48CC-8459-6C8D0BED6C84}" type="slidenum">
              <a:rPr lang="en-US" smtClean="0"/>
              <a:t>82</a:t>
            </a:fld>
            <a:endParaRPr lang="en-US"/>
          </a:p>
        </p:txBody>
      </p:sp>
    </p:spTree>
    <p:extLst>
      <p:ext uri="{BB962C8B-B14F-4D97-AF65-F5344CB8AC3E}">
        <p14:creationId xmlns:p14="http://schemas.microsoft.com/office/powerpoint/2010/main" val="33701849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CEE76-66B2-8A16-9FD2-B1485B813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C1FF7-57A3-5845-AFFB-4981938EF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C98B6-E9D7-8E96-26A3-1B7DC05301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CAE90B-4E30-0B40-8E79-274D5B482028}"/>
              </a:ext>
            </a:extLst>
          </p:cNvPr>
          <p:cNvSpPr>
            <a:spLocks noGrp="1"/>
          </p:cNvSpPr>
          <p:nvPr>
            <p:ph type="sldNum" sz="quarter" idx="5"/>
          </p:nvPr>
        </p:nvSpPr>
        <p:spPr/>
        <p:txBody>
          <a:bodyPr/>
          <a:lstStyle/>
          <a:p>
            <a:fld id="{1FA47253-B6BD-48CC-8459-6C8D0BED6C84}" type="slidenum">
              <a:rPr lang="en-US" smtClean="0"/>
              <a:t>83</a:t>
            </a:fld>
            <a:endParaRPr lang="en-US"/>
          </a:p>
        </p:txBody>
      </p:sp>
    </p:spTree>
    <p:extLst>
      <p:ext uri="{BB962C8B-B14F-4D97-AF65-F5344CB8AC3E}">
        <p14:creationId xmlns:p14="http://schemas.microsoft.com/office/powerpoint/2010/main" val="29207212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474F4-5E36-F3F9-593F-19BA92ECB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6DA6C-F950-1F4B-F7CF-80814281B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85C52-9B8E-6843-176E-471DBDBDF0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84E5A7-50AB-2EB6-0AE9-0676A7EDB40B}"/>
              </a:ext>
            </a:extLst>
          </p:cNvPr>
          <p:cNvSpPr>
            <a:spLocks noGrp="1"/>
          </p:cNvSpPr>
          <p:nvPr>
            <p:ph type="sldNum" sz="quarter" idx="5"/>
          </p:nvPr>
        </p:nvSpPr>
        <p:spPr/>
        <p:txBody>
          <a:bodyPr/>
          <a:lstStyle/>
          <a:p>
            <a:fld id="{1FA47253-B6BD-48CC-8459-6C8D0BED6C84}" type="slidenum">
              <a:rPr lang="en-US" smtClean="0"/>
              <a:t>84</a:t>
            </a:fld>
            <a:endParaRPr lang="en-US"/>
          </a:p>
        </p:txBody>
      </p:sp>
    </p:spTree>
    <p:extLst>
      <p:ext uri="{BB962C8B-B14F-4D97-AF65-F5344CB8AC3E}">
        <p14:creationId xmlns:p14="http://schemas.microsoft.com/office/powerpoint/2010/main" val="6878684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002A3-12A4-E4E5-013F-CAE4F0E40A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78E2D-7998-8686-A5AC-E5C891064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CADAB-710A-5118-2AD2-57FC45D513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07D617-5F46-5447-2D6A-2BA53651D752}"/>
              </a:ext>
            </a:extLst>
          </p:cNvPr>
          <p:cNvSpPr>
            <a:spLocks noGrp="1"/>
          </p:cNvSpPr>
          <p:nvPr>
            <p:ph type="sldNum" sz="quarter" idx="5"/>
          </p:nvPr>
        </p:nvSpPr>
        <p:spPr/>
        <p:txBody>
          <a:bodyPr/>
          <a:lstStyle/>
          <a:p>
            <a:fld id="{1FA47253-B6BD-48CC-8459-6C8D0BED6C84}" type="slidenum">
              <a:rPr lang="en-US" smtClean="0"/>
              <a:t>85</a:t>
            </a:fld>
            <a:endParaRPr lang="en-US"/>
          </a:p>
        </p:txBody>
      </p:sp>
    </p:spTree>
    <p:extLst>
      <p:ext uri="{BB962C8B-B14F-4D97-AF65-F5344CB8AC3E}">
        <p14:creationId xmlns:p14="http://schemas.microsoft.com/office/powerpoint/2010/main" val="28955224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2C5F9-80FD-5C44-3CDE-4E4FDDA10A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36233-B31A-86E2-9060-0429E43D1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346FF-6EE7-9608-978C-477D4A0AC5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95FB27-EDF4-892C-6E63-DC23E7BDC94C}"/>
              </a:ext>
            </a:extLst>
          </p:cNvPr>
          <p:cNvSpPr>
            <a:spLocks noGrp="1"/>
          </p:cNvSpPr>
          <p:nvPr>
            <p:ph type="sldNum" sz="quarter" idx="5"/>
          </p:nvPr>
        </p:nvSpPr>
        <p:spPr/>
        <p:txBody>
          <a:bodyPr/>
          <a:lstStyle/>
          <a:p>
            <a:fld id="{1FA47253-B6BD-48CC-8459-6C8D0BED6C84}" type="slidenum">
              <a:rPr lang="en-US" smtClean="0"/>
              <a:t>86</a:t>
            </a:fld>
            <a:endParaRPr lang="en-US"/>
          </a:p>
        </p:txBody>
      </p:sp>
    </p:spTree>
    <p:extLst>
      <p:ext uri="{BB962C8B-B14F-4D97-AF65-F5344CB8AC3E}">
        <p14:creationId xmlns:p14="http://schemas.microsoft.com/office/powerpoint/2010/main" val="7475378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FE09F-C193-B6A0-FFD3-43F2E102F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668D1-EDD8-647D-D2AE-5652E3FA3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29FD7-5701-AD55-CF4D-0352662CA7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5C0495-BF8E-70E3-1B16-666BF1961C7C}"/>
              </a:ext>
            </a:extLst>
          </p:cNvPr>
          <p:cNvSpPr>
            <a:spLocks noGrp="1"/>
          </p:cNvSpPr>
          <p:nvPr>
            <p:ph type="sldNum" sz="quarter" idx="5"/>
          </p:nvPr>
        </p:nvSpPr>
        <p:spPr/>
        <p:txBody>
          <a:bodyPr/>
          <a:lstStyle/>
          <a:p>
            <a:fld id="{1FA47253-B6BD-48CC-8459-6C8D0BED6C84}" type="slidenum">
              <a:rPr lang="en-US" smtClean="0"/>
              <a:t>87</a:t>
            </a:fld>
            <a:endParaRPr lang="en-US"/>
          </a:p>
        </p:txBody>
      </p:sp>
    </p:spTree>
    <p:extLst>
      <p:ext uri="{BB962C8B-B14F-4D97-AF65-F5344CB8AC3E}">
        <p14:creationId xmlns:p14="http://schemas.microsoft.com/office/powerpoint/2010/main" val="23639328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BAF4D-25EB-3AFB-8343-2488D8895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8BAC1-D4C9-451A-1189-F18FD55253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262E15-9E5A-E035-8409-9903A35077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E6ADB3-F346-D860-2390-114B2134EAD9}"/>
              </a:ext>
            </a:extLst>
          </p:cNvPr>
          <p:cNvSpPr>
            <a:spLocks noGrp="1"/>
          </p:cNvSpPr>
          <p:nvPr>
            <p:ph type="sldNum" sz="quarter" idx="5"/>
          </p:nvPr>
        </p:nvSpPr>
        <p:spPr/>
        <p:txBody>
          <a:bodyPr/>
          <a:lstStyle/>
          <a:p>
            <a:fld id="{1FA47253-B6BD-48CC-8459-6C8D0BED6C84}" type="slidenum">
              <a:rPr lang="en-US" smtClean="0"/>
              <a:t>88</a:t>
            </a:fld>
            <a:endParaRPr lang="en-US"/>
          </a:p>
        </p:txBody>
      </p:sp>
    </p:spTree>
    <p:extLst>
      <p:ext uri="{BB962C8B-B14F-4D97-AF65-F5344CB8AC3E}">
        <p14:creationId xmlns:p14="http://schemas.microsoft.com/office/powerpoint/2010/main" val="1968115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78D1B-A290-E6E4-0473-F88369BED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C8A07-66FE-F054-8D96-38B5A61C5E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3C416-B583-04A0-2A61-AFB350CCA7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8A447C-A657-DF9B-3DD0-AE4C720D6F6D}"/>
              </a:ext>
            </a:extLst>
          </p:cNvPr>
          <p:cNvSpPr>
            <a:spLocks noGrp="1"/>
          </p:cNvSpPr>
          <p:nvPr>
            <p:ph type="sldNum" sz="quarter" idx="5"/>
          </p:nvPr>
        </p:nvSpPr>
        <p:spPr/>
        <p:txBody>
          <a:bodyPr/>
          <a:lstStyle/>
          <a:p>
            <a:fld id="{1FA47253-B6BD-48CC-8459-6C8D0BED6C84}" type="slidenum">
              <a:rPr lang="en-US" smtClean="0"/>
              <a:t>89</a:t>
            </a:fld>
            <a:endParaRPr lang="en-US"/>
          </a:p>
        </p:txBody>
      </p:sp>
    </p:spTree>
    <p:extLst>
      <p:ext uri="{BB962C8B-B14F-4D97-AF65-F5344CB8AC3E}">
        <p14:creationId xmlns:p14="http://schemas.microsoft.com/office/powerpoint/2010/main" val="14091668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71A6C-2E01-80C1-35B4-6666CE02F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D7061-4679-0E7A-F0CD-9595B64BD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FABAD-CE2F-51A5-2ED2-5F2A6FB55D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B49DDC-7353-70BF-76E4-A33CD2194978}"/>
              </a:ext>
            </a:extLst>
          </p:cNvPr>
          <p:cNvSpPr>
            <a:spLocks noGrp="1"/>
          </p:cNvSpPr>
          <p:nvPr>
            <p:ph type="sldNum" sz="quarter" idx="5"/>
          </p:nvPr>
        </p:nvSpPr>
        <p:spPr/>
        <p:txBody>
          <a:bodyPr/>
          <a:lstStyle/>
          <a:p>
            <a:fld id="{1FA47253-B6BD-48CC-8459-6C8D0BED6C84}" type="slidenum">
              <a:rPr lang="en-US" smtClean="0"/>
              <a:t>90</a:t>
            </a:fld>
            <a:endParaRPr lang="en-US"/>
          </a:p>
        </p:txBody>
      </p:sp>
    </p:spTree>
    <p:extLst>
      <p:ext uri="{BB962C8B-B14F-4D97-AF65-F5344CB8AC3E}">
        <p14:creationId xmlns:p14="http://schemas.microsoft.com/office/powerpoint/2010/main" val="1030515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47253-B6BD-48CC-8459-6C8D0BED6C84}" type="slidenum">
              <a:rPr lang="en-US" smtClean="0"/>
              <a:t>10</a:t>
            </a:fld>
            <a:endParaRPr lang="en-US"/>
          </a:p>
        </p:txBody>
      </p:sp>
    </p:spTree>
    <p:extLst>
      <p:ext uri="{BB962C8B-B14F-4D97-AF65-F5344CB8AC3E}">
        <p14:creationId xmlns:p14="http://schemas.microsoft.com/office/powerpoint/2010/main" val="31699889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EF415-6BCA-A2DA-5B41-F35162009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AF367-06AF-FC96-6BC1-DDC91BBBE4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FFEEE2-9A57-3517-7799-A912B40922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FF95A9-DA6C-128D-DE37-265C19C4936E}"/>
              </a:ext>
            </a:extLst>
          </p:cNvPr>
          <p:cNvSpPr>
            <a:spLocks noGrp="1"/>
          </p:cNvSpPr>
          <p:nvPr>
            <p:ph type="sldNum" sz="quarter" idx="5"/>
          </p:nvPr>
        </p:nvSpPr>
        <p:spPr/>
        <p:txBody>
          <a:bodyPr/>
          <a:lstStyle/>
          <a:p>
            <a:fld id="{1FA47253-B6BD-48CC-8459-6C8D0BED6C84}" type="slidenum">
              <a:rPr lang="en-US" smtClean="0"/>
              <a:t>91</a:t>
            </a:fld>
            <a:endParaRPr lang="en-US"/>
          </a:p>
        </p:txBody>
      </p:sp>
    </p:spTree>
    <p:extLst>
      <p:ext uri="{BB962C8B-B14F-4D97-AF65-F5344CB8AC3E}">
        <p14:creationId xmlns:p14="http://schemas.microsoft.com/office/powerpoint/2010/main" val="25811725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A9033-79F7-780F-265A-9FEC03FC4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F404F-CFC2-93A8-F631-464D920F6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1BA0B-4DCD-6193-1EBF-F0A80B65A6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E08464-2ABD-F1EF-DECD-4150E4418092}"/>
              </a:ext>
            </a:extLst>
          </p:cNvPr>
          <p:cNvSpPr>
            <a:spLocks noGrp="1"/>
          </p:cNvSpPr>
          <p:nvPr>
            <p:ph type="sldNum" sz="quarter" idx="5"/>
          </p:nvPr>
        </p:nvSpPr>
        <p:spPr/>
        <p:txBody>
          <a:bodyPr/>
          <a:lstStyle/>
          <a:p>
            <a:fld id="{1FA47253-B6BD-48CC-8459-6C8D0BED6C84}" type="slidenum">
              <a:rPr lang="en-US" smtClean="0"/>
              <a:t>92</a:t>
            </a:fld>
            <a:endParaRPr lang="en-US"/>
          </a:p>
        </p:txBody>
      </p:sp>
    </p:spTree>
    <p:extLst>
      <p:ext uri="{BB962C8B-B14F-4D97-AF65-F5344CB8AC3E}">
        <p14:creationId xmlns:p14="http://schemas.microsoft.com/office/powerpoint/2010/main" val="40223269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BA883-CA55-1C99-E009-2B208B8E4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06370-5053-3C1C-7ABF-C3D30D85B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B5346-1F36-C161-D2D5-D4D568E415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A93F9C-9ADF-78D8-CAE2-C142FC81FE3C}"/>
              </a:ext>
            </a:extLst>
          </p:cNvPr>
          <p:cNvSpPr>
            <a:spLocks noGrp="1"/>
          </p:cNvSpPr>
          <p:nvPr>
            <p:ph type="sldNum" sz="quarter" idx="5"/>
          </p:nvPr>
        </p:nvSpPr>
        <p:spPr/>
        <p:txBody>
          <a:bodyPr/>
          <a:lstStyle/>
          <a:p>
            <a:fld id="{1FA47253-B6BD-48CC-8459-6C8D0BED6C84}" type="slidenum">
              <a:rPr lang="en-US" smtClean="0"/>
              <a:t>93</a:t>
            </a:fld>
            <a:endParaRPr lang="en-US"/>
          </a:p>
        </p:txBody>
      </p:sp>
    </p:spTree>
    <p:extLst>
      <p:ext uri="{BB962C8B-B14F-4D97-AF65-F5344CB8AC3E}">
        <p14:creationId xmlns:p14="http://schemas.microsoft.com/office/powerpoint/2010/main" val="42353380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E18D7-E6E6-3185-A266-0ADE449941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DB8A9-A109-7600-7007-B824BADC46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E85C1A-F532-9166-33F3-C3F3A58984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C5732C-1962-3250-2B00-3F11F44C4D97}"/>
              </a:ext>
            </a:extLst>
          </p:cNvPr>
          <p:cNvSpPr>
            <a:spLocks noGrp="1"/>
          </p:cNvSpPr>
          <p:nvPr>
            <p:ph type="sldNum" sz="quarter" idx="5"/>
          </p:nvPr>
        </p:nvSpPr>
        <p:spPr/>
        <p:txBody>
          <a:bodyPr/>
          <a:lstStyle/>
          <a:p>
            <a:fld id="{1FA47253-B6BD-48CC-8459-6C8D0BED6C84}" type="slidenum">
              <a:rPr lang="en-US" smtClean="0"/>
              <a:t>94</a:t>
            </a:fld>
            <a:endParaRPr lang="en-US"/>
          </a:p>
        </p:txBody>
      </p:sp>
    </p:spTree>
    <p:extLst>
      <p:ext uri="{BB962C8B-B14F-4D97-AF65-F5344CB8AC3E}">
        <p14:creationId xmlns:p14="http://schemas.microsoft.com/office/powerpoint/2010/main" val="13934093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420C9-A455-9F21-2FA8-4769404F36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6D661-4CB1-32B1-C709-413E608D8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F99FC-F115-004F-F952-FE1E60DB7D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A4648C-379A-E880-B575-10F6855B4CB0}"/>
              </a:ext>
            </a:extLst>
          </p:cNvPr>
          <p:cNvSpPr>
            <a:spLocks noGrp="1"/>
          </p:cNvSpPr>
          <p:nvPr>
            <p:ph type="sldNum" sz="quarter" idx="5"/>
          </p:nvPr>
        </p:nvSpPr>
        <p:spPr/>
        <p:txBody>
          <a:bodyPr/>
          <a:lstStyle/>
          <a:p>
            <a:fld id="{1FA47253-B6BD-48CC-8459-6C8D0BED6C84}" type="slidenum">
              <a:rPr lang="en-US" smtClean="0"/>
              <a:t>95</a:t>
            </a:fld>
            <a:endParaRPr lang="en-US"/>
          </a:p>
        </p:txBody>
      </p:sp>
    </p:spTree>
    <p:extLst>
      <p:ext uri="{BB962C8B-B14F-4D97-AF65-F5344CB8AC3E}">
        <p14:creationId xmlns:p14="http://schemas.microsoft.com/office/powerpoint/2010/main" val="31157256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CFED6-0064-7789-3C7C-09AB9FC1A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699E0-5E30-3213-F35F-2C93605C2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1BE55-08E2-A199-7A8D-509753779F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23D48B-1F29-5493-2B73-AA7E275C4686}"/>
              </a:ext>
            </a:extLst>
          </p:cNvPr>
          <p:cNvSpPr>
            <a:spLocks noGrp="1"/>
          </p:cNvSpPr>
          <p:nvPr>
            <p:ph type="sldNum" sz="quarter" idx="5"/>
          </p:nvPr>
        </p:nvSpPr>
        <p:spPr/>
        <p:txBody>
          <a:bodyPr/>
          <a:lstStyle/>
          <a:p>
            <a:fld id="{1FA47253-B6BD-48CC-8459-6C8D0BED6C84}" type="slidenum">
              <a:rPr lang="en-US" smtClean="0"/>
              <a:t>96</a:t>
            </a:fld>
            <a:endParaRPr lang="en-US"/>
          </a:p>
        </p:txBody>
      </p:sp>
    </p:spTree>
    <p:extLst>
      <p:ext uri="{BB962C8B-B14F-4D97-AF65-F5344CB8AC3E}">
        <p14:creationId xmlns:p14="http://schemas.microsoft.com/office/powerpoint/2010/main" val="14959233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F095F-E05D-2EB6-868D-4876EA844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234D5-F9FF-B3D4-F4AE-32F8AEB84F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B2FFBA-E767-D14A-A414-978A9E18C6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5CE94B-A94A-F33A-06A0-0695E5A141E8}"/>
              </a:ext>
            </a:extLst>
          </p:cNvPr>
          <p:cNvSpPr>
            <a:spLocks noGrp="1"/>
          </p:cNvSpPr>
          <p:nvPr>
            <p:ph type="sldNum" sz="quarter" idx="5"/>
          </p:nvPr>
        </p:nvSpPr>
        <p:spPr/>
        <p:txBody>
          <a:bodyPr/>
          <a:lstStyle/>
          <a:p>
            <a:fld id="{1FA47253-B6BD-48CC-8459-6C8D0BED6C84}" type="slidenum">
              <a:rPr lang="en-US" smtClean="0"/>
              <a:t>97</a:t>
            </a:fld>
            <a:endParaRPr lang="en-US"/>
          </a:p>
        </p:txBody>
      </p:sp>
    </p:spTree>
    <p:extLst>
      <p:ext uri="{BB962C8B-B14F-4D97-AF65-F5344CB8AC3E}">
        <p14:creationId xmlns:p14="http://schemas.microsoft.com/office/powerpoint/2010/main" val="24925644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56B0-36FE-F5AC-F630-B2809A7ABE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5DB91-7B1A-2D8F-6FF6-7A834C0C8D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A8682-4778-54B3-1DB1-29B9A42B3B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C7C894-CB90-89D2-87B0-DC8C2F4031BD}"/>
              </a:ext>
            </a:extLst>
          </p:cNvPr>
          <p:cNvSpPr>
            <a:spLocks noGrp="1"/>
          </p:cNvSpPr>
          <p:nvPr>
            <p:ph type="sldNum" sz="quarter" idx="5"/>
          </p:nvPr>
        </p:nvSpPr>
        <p:spPr/>
        <p:txBody>
          <a:bodyPr/>
          <a:lstStyle/>
          <a:p>
            <a:fld id="{1FA47253-B6BD-48CC-8459-6C8D0BED6C84}" type="slidenum">
              <a:rPr lang="en-US" smtClean="0"/>
              <a:t>98</a:t>
            </a:fld>
            <a:endParaRPr lang="en-US"/>
          </a:p>
        </p:txBody>
      </p:sp>
    </p:spTree>
    <p:extLst>
      <p:ext uri="{BB962C8B-B14F-4D97-AF65-F5344CB8AC3E}">
        <p14:creationId xmlns:p14="http://schemas.microsoft.com/office/powerpoint/2010/main" val="2802044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E8EB7-B4D2-121A-9379-483C11F006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885936-491E-2F98-5459-41D7B8D114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23E545-3FF0-CAFF-EB51-07DD6067F67A}"/>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5" name="Footer Placeholder 4">
            <a:extLst>
              <a:ext uri="{FF2B5EF4-FFF2-40B4-BE49-F238E27FC236}">
                <a16:creationId xmlns:a16="http://schemas.microsoft.com/office/drawing/2014/main" id="{40254134-9B11-081D-6F76-96ABB88C7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34C6D-28B1-5E19-7230-464E1FD5E960}"/>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254981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6B0A-38B8-1424-E595-ABBFBD7ED3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E24020-D5F6-5920-9ADD-33D429F78E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0809E-5C5E-65EB-E3F2-CB1981A0C060}"/>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5" name="Footer Placeholder 4">
            <a:extLst>
              <a:ext uri="{FF2B5EF4-FFF2-40B4-BE49-F238E27FC236}">
                <a16:creationId xmlns:a16="http://schemas.microsoft.com/office/drawing/2014/main" id="{ED1623F8-111F-99EB-0476-9F2307BC2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F4967E-0948-8A8D-D02D-1ED189E2A5AB}"/>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2435227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6B7F04-C575-555F-ECC4-F0A4572E1E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9DAC99-EEB7-BC00-25FD-0E030CA542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941FC7-58BA-FC7B-00AE-C26D3E70CB4E}"/>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5" name="Footer Placeholder 4">
            <a:extLst>
              <a:ext uri="{FF2B5EF4-FFF2-40B4-BE49-F238E27FC236}">
                <a16:creationId xmlns:a16="http://schemas.microsoft.com/office/drawing/2014/main" id="{89D6AF8D-175A-D7CD-F1CA-259BA5E1E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61776-FEF9-BB1E-716C-EA19F3843790}"/>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1541694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580E8-B56B-1576-6590-06541A080B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C62C3-6FB9-3DEC-BB84-2D7179A140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E406B-A9B8-C790-236C-B1502D5B2077}"/>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5" name="Footer Placeholder 4">
            <a:extLst>
              <a:ext uri="{FF2B5EF4-FFF2-40B4-BE49-F238E27FC236}">
                <a16:creationId xmlns:a16="http://schemas.microsoft.com/office/drawing/2014/main" id="{78353B33-5618-82CB-344D-CE9F60C93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8AB58-90A1-5D28-72B7-A21D6C0B469A}"/>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559605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00DA-F3EC-B5F5-C959-5913AFC4B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F359A6-0D78-A104-6B75-BFDC9DD7AF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9B859D-03BF-4E9F-509C-4A24DE17475D}"/>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5" name="Footer Placeholder 4">
            <a:extLst>
              <a:ext uri="{FF2B5EF4-FFF2-40B4-BE49-F238E27FC236}">
                <a16:creationId xmlns:a16="http://schemas.microsoft.com/office/drawing/2014/main" id="{519FE8E9-536A-00F4-68D8-6D027C417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FDEB0-C8F4-7E8E-EBDF-AB37D6229F94}"/>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268665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FFCF-E43E-59DF-A5C1-AD2C5DB44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F1B36-CD74-3240-FED0-053D603BDC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92F2F5-F306-D585-19EE-69876E8673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A28ED9-EB76-DCC7-3082-861D0316EC00}"/>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6" name="Footer Placeholder 5">
            <a:extLst>
              <a:ext uri="{FF2B5EF4-FFF2-40B4-BE49-F238E27FC236}">
                <a16:creationId xmlns:a16="http://schemas.microsoft.com/office/drawing/2014/main" id="{A7D0C5D9-298B-0045-EC73-B91AB1B32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9A1A4-2953-B76A-F10F-7B1DE1DA37AE}"/>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168015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87A8-F96F-531B-8FC4-77A3527B6F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F1BA0F-CAF0-F7D8-310A-406D60FF8B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406971-AA14-6C37-6F5F-2445D61F90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C6714E-C75C-D024-4643-38EF2544CE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01320D-7702-1C51-3AFD-1185BCC1D4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AAC05-5A2E-78F0-7264-595B96846FC5}"/>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8" name="Footer Placeholder 7">
            <a:extLst>
              <a:ext uri="{FF2B5EF4-FFF2-40B4-BE49-F238E27FC236}">
                <a16:creationId xmlns:a16="http://schemas.microsoft.com/office/drawing/2014/main" id="{1F5B0329-5218-27A8-0ACD-9B8B045369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25A625-B78B-99DF-A282-921EF872885A}"/>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357734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A04-A3E3-1E42-6056-F937C3F5D1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C5C70B-D3B0-C558-564D-C62D2328213B}"/>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4" name="Footer Placeholder 3">
            <a:extLst>
              <a:ext uri="{FF2B5EF4-FFF2-40B4-BE49-F238E27FC236}">
                <a16:creationId xmlns:a16="http://schemas.microsoft.com/office/drawing/2014/main" id="{941EB951-3180-50C8-3C7E-ADB28E9EF0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A84B37-D6BD-553F-E0B0-5205A93E5409}"/>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109812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A73634-D4DE-32EE-8984-5641AAC72000}"/>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3" name="Footer Placeholder 2">
            <a:extLst>
              <a:ext uri="{FF2B5EF4-FFF2-40B4-BE49-F238E27FC236}">
                <a16:creationId xmlns:a16="http://schemas.microsoft.com/office/drawing/2014/main" id="{535A43AE-22D3-D379-0C1F-C0337471F8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CBAED7-78F1-BE2F-C71D-B168AF938550}"/>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163042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5B147-8BD2-4033-D57D-CCC4A1DB2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6CA26B-FBE2-4ECA-A6E6-0B12975201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D4B05B-0AB0-A55B-EE9D-2F7D1CE33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379A4-D50A-4D1D-055D-1722A2FBAC7F}"/>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6" name="Footer Placeholder 5">
            <a:extLst>
              <a:ext uri="{FF2B5EF4-FFF2-40B4-BE49-F238E27FC236}">
                <a16:creationId xmlns:a16="http://schemas.microsoft.com/office/drawing/2014/main" id="{F2200878-0924-5D7F-CECE-65B52BE6B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90FD4-4D1D-E19F-1901-C0D0FFE5B220}"/>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92982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55D80-183A-E5A2-E756-FAE857D14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A72AC6-2563-5CBD-4BE6-06EBA0F3B8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D3A0D1-011B-9C3B-6511-6F16C83AA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55FB6-8FB0-7853-7937-773BD102A99E}"/>
              </a:ext>
            </a:extLst>
          </p:cNvPr>
          <p:cNvSpPr>
            <a:spLocks noGrp="1"/>
          </p:cNvSpPr>
          <p:nvPr>
            <p:ph type="dt" sz="half" idx="10"/>
          </p:nvPr>
        </p:nvSpPr>
        <p:spPr/>
        <p:txBody>
          <a:bodyPr/>
          <a:lstStyle/>
          <a:p>
            <a:fld id="{9FE1D1EC-F321-4939-AC8B-C541973972E3}" type="datetimeFigureOut">
              <a:rPr lang="en-US" smtClean="0"/>
              <a:t>6/9/2025</a:t>
            </a:fld>
            <a:endParaRPr lang="en-US"/>
          </a:p>
        </p:txBody>
      </p:sp>
      <p:sp>
        <p:nvSpPr>
          <p:cNvPr id="6" name="Footer Placeholder 5">
            <a:extLst>
              <a:ext uri="{FF2B5EF4-FFF2-40B4-BE49-F238E27FC236}">
                <a16:creationId xmlns:a16="http://schemas.microsoft.com/office/drawing/2014/main" id="{42F2AAED-5E63-C133-B399-38E58AA3D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A150D1-A130-4ED8-F1AD-FE7A8264F239}"/>
              </a:ext>
            </a:extLst>
          </p:cNvPr>
          <p:cNvSpPr>
            <a:spLocks noGrp="1"/>
          </p:cNvSpPr>
          <p:nvPr>
            <p:ph type="sldNum" sz="quarter" idx="12"/>
          </p:nvPr>
        </p:nvSpPr>
        <p:spPr/>
        <p:txBody>
          <a:bodyPr/>
          <a:lstStyle/>
          <a:p>
            <a:fld id="{B287D9DE-1839-4EAF-A8D9-9A429BC29972}" type="slidenum">
              <a:rPr lang="en-US" smtClean="0"/>
              <a:t>‹#›</a:t>
            </a:fld>
            <a:endParaRPr lang="en-US"/>
          </a:p>
        </p:txBody>
      </p:sp>
    </p:spTree>
    <p:extLst>
      <p:ext uri="{BB962C8B-B14F-4D97-AF65-F5344CB8AC3E}">
        <p14:creationId xmlns:p14="http://schemas.microsoft.com/office/powerpoint/2010/main" val="36042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A3A22A-0CCA-EC3D-DA36-1E1C3B135D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2B557-3B0B-7968-0077-A0275324B9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3C681-D348-B4F7-A320-D8F9DF73C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E1D1EC-F321-4939-AC8B-C541973972E3}" type="datetimeFigureOut">
              <a:rPr lang="en-US" smtClean="0"/>
              <a:t>6/9/2025</a:t>
            </a:fld>
            <a:endParaRPr lang="en-US"/>
          </a:p>
        </p:txBody>
      </p:sp>
      <p:sp>
        <p:nvSpPr>
          <p:cNvPr id="5" name="Footer Placeholder 4">
            <a:extLst>
              <a:ext uri="{FF2B5EF4-FFF2-40B4-BE49-F238E27FC236}">
                <a16:creationId xmlns:a16="http://schemas.microsoft.com/office/drawing/2014/main" id="{1550651F-2746-DAE9-FA10-DBD0AA87B1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D89D12E-F56C-4BF9-0A73-4B61CC1FAD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87D9DE-1839-4EAF-A8D9-9A429BC29972}" type="slidenum">
              <a:rPr lang="en-US" smtClean="0"/>
              <a:t>‹#›</a:t>
            </a:fld>
            <a:endParaRPr lang="en-US"/>
          </a:p>
        </p:txBody>
      </p:sp>
    </p:spTree>
    <p:extLst>
      <p:ext uri="{BB962C8B-B14F-4D97-AF65-F5344CB8AC3E}">
        <p14:creationId xmlns:p14="http://schemas.microsoft.com/office/powerpoint/2010/main" val="329453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1632154" y="1655021"/>
            <a:ext cx="9144000" cy="2073120"/>
          </a:xfrm>
        </p:spPr>
        <p:txBody>
          <a:bodyPr/>
          <a:lstStyle/>
          <a:p>
            <a:r>
              <a:rPr lang="en-US" dirty="0"/>
              <a:t>Medical </a:t>
            </a:r>
            <a:br>
              <a:rPr lang="en-US" dirty="0"/>
            </a:br>
            <a:r>
              <a:rPr lang="en-US" dirty="0"/>
              <a:t>Information Retrieval</a:t>
            </a:r>
          </a:p>
        </p:txBody>
      </p:sp>
    </p:spTree>
    <p:extLst>
      <p:ext uri="{BB962C8B-B14F-4D97-AF65-F5344CB8AC3E}">
        <p14:creationId xmlns:p14="http://schemas.microsoft.com/office/powerpoint/2010/main" val="166414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Readmission vs Notes</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3074" name="Picture 2">
            <a:extLst>
              <a:ext uri="{FF2B5EF4-FFF2-40B4-BE49-F238E27FC236}">
                <a16:creationId xmlns:a16="http://schemas.microsoft.com/office/drawing/2014/main" id="{09A888CD-9AD2-DB37-34C6-436D6346B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10" y="2173835"/>
            <a:ext cx="10497424" cy="281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479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Contextual Embedding Models (BERT variants)</a:t>
            </a:r>
          </a:p>
        </p:txBody>
      </p:sp>
      <p:sp>
        <p:nvSpPr>
          <p:cNvPr id="3" name="TextBox 2">
            <a:extLst>
              <a:ext uri="{FF2B5EF4-FFF2-40B4-BE49-F238E27FC236}">
                <a16:creationId xmlns:a16="http://schemas.microsoft.com/office/drawing/2014/main" id="{4F8CE8E2-89B9-3551-CF9C-812F610A0AB2}"/>
              </a:ext>
            </a:extLst>
          </p:cNvPr>
          <p:cNvSpPr txBox="1"/>
          <p:nvPr/>
        </p:nvSpPr>
        <p:spPr>
          <a:xfrm>
            <a:off x="737419" y="1366682"/>
            <a:ext cx="10805652" cy="25453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Generate topic descriptions for the list of the targeted topics using Generative LLMs</a:t>
            </a:r>
          </a:p>
          <a:p>
            <a:pPr marL="285750" indent="-285750">
              <a:lnSpc>
                <a:spcPct val="150000"/>
              </a:lnSpc>
              <a:buFont typeface="Arial" panose="020B0604020202020204" pitchFamily="34" charset="0"/>
              <a:buChar char="•"/>
            </a:pPr>
            <a:r>
              <a:rPr lang="en-US" dirty="0"/>
              <a:t>Divide patient combined notes into individual sentences</a:t>
            </a:r>
          </a:p>
          <a:p>
            <a:pPr marL="285750" indent="-285750">
              <a:lnSpc>
                <a:spcPct val="150000"/>
              </a:lnSpc>
              <a:buFont typeface="Arial" panose="020B0604020202020204" pitchFamily="34" charset="0"/>
              <a:buChar char="•"/>
            </a:pPr>
            <a:r>
              <a:rPr lang="en-US" dirty="0"/>
              <a:t>Vectorize each sentence of the combined notes and generated topic descriptions using an Embedding model</a:t>
            </a:r>
          </a:p>
          <a:p>
            <a:pPr marL="285750" indent="-285750">
              <a:lnSpc>
                <a:spcPct val="150000"/>
              </a:lnSpc>
              <a:buFont typeface="Arial" panose="020B0604020202020204" pitchFamily="34" charset="0"/>
              <a:buChar char="•"/>
            </a:pPr>
            <a:r>
              <a:rPr lang="en-US" dirty="0"/>
              <a:t>Calculate Cosine Similarity between each sentence vs each generated topic description</a:t>
            </a:r>
          </a:p>
          <a:p>
            <a:pPr marL="285750" indent="-285750">
              <a:lnSpc>
                <a:spcPct val="150000"/>
              </a:lnSpc>
              <a:buFont typeface="Arial" panose="020B0604020202020204" pitchFamily="34" charset="0"/>
              <a:buChar char="•"/>
            </a:pPr>
            <a:r>
              <a:rPr lang="en-US" dirty="0"/>
              <a:t>Assign the most similar sentence to the respective topic</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1559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A07B9-F8A3-B1EB-3C27-A41FB9D0A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2D2AE-BE6D-AA62-2B59-67EC918801C6}"/>
              </a:ext>
            </a:extLst>
          </p:cNvPr>
          <p:cNvSpPr>
            <a:spLocks noGrp="1"/>
          </p:cNvSpPr>
          <p:nvPr>
            <p:ph type="ctrTitle"/>
          </p:nvPr>
        </p:nvSpPr>
        <p:spPr>
          <a:xfrm>
            <a:off x="737419" y="98323"/>
            <a:ext cx="10913807" cy="894735"/>
          </a:xfrm>
        </p:spPr>
        <p:txBody>
          <a:bodyPr>
            <a:normAutofit/>
          </a:bodyPr>
          <a:lstStyle/>
          <a:p>
            <a:pPr algn="l"/>
            <a:r>
              <a:rPr lang="en-US" sz="4000" dirty="0" err="1"/>
              <a:t>BioBERT</a:t>
            </a:r>
            <a:r>
              <a:rPr lang="en-US" sz="4000" dirty="0"/>
              <a:t> (Topics)</a:t>
            </a:r>
          </a:p>
        </p:txBody>
      </p:sp>
      <p:sp>
        <p:nvSpPr>
          <p:cNvPr id="3" name="TextBox 2">
            <a:extLst>
              <a:ext uri="{FF2B5EF4-FFF2-40B4-BE49-F238E27FC236}">
                <a16:creationId xmlns:a16="http://schemas.microsoft.com/office/drawing/2014/main" id="{D3916926-81D0-A8D6-82B6-40F6A34C2C15}"/>
              </a:ext>
            </a:extLst>
          </p:cNvPr>
          <p:cNvSpPr txBox="1"/>
          <p:nvPr/>
        </p:nvSpPr>
        <p:spPr>
          <a:xfrm>
            <a:off x="737419" y="1366682"/>
            <a:ext cx="10805652" cy="5124480"/>
          </a:xfrm>
          <a:prstGeom prst="rect">
            <a:avLst/>
          </a:prstGeom>
          <a:noFill/>
        </p:spPr>
        <p:txBody>
          <a:bodyPr wrap="square" lIns="91440" tIns="45720" rIns="91440" bIns="45720" rtlCol="0" anchor="t">
            <a:spAutoFit/>
          </a:bodyPr>
          <a:lstStyle/>
          <a:p>
            <a:pPr>
              <a:lnSpc>
                <a:spcPct val="150000"/>
              </a:lnSpc>
            </a:pPr>
            <a:r>
              <a:rPr lang="en-US" b="1" dirty="0"/>
              <a:t>Topic Descriptions</a:t>
            </a:r>
            <a:endParaRPr lang="en-US"/>
          </a:p>
          <a:p>
            <a:pPr>
              <a:lnSpc>
                <a:spcPct val="150000"/>
              </a:lnSpc>
            </a:pPr>
            <a:r>
              <a:rPr lang="en-US" sz="1600" dirty="0">
                <a:solidFill>
                  <a:srgbClr val="000000"/>
                </a:solidFill>
                <a:ea typeface="+mn-lt"/>
                <a:cs typeface="+mn-lt"/>
              </a:rPr>
              <a:t>SDOH</a:t>
            </a:r>
          </a:p>
          <a:p>
            <a:r>
              <a:rPr lang="en-US" sz="1400" dirty="0">
                <a:solidFill>
                  <a:srgbClr val="A31515"/>
                </a:solidFill>
                <a:ea typeface="+mn-lt"/>
                <a:cs typeface="+mn-lt"/>
              </a:rPr>
              <a:t>"The social determinants of health (SDOH) are the non-medical factors that influence health outcomes. They are the conditions in which people are born, grow, work, live, and age, and the wider set of forces and systems shaping the conditions of daily life."</a:t>
            </a:r>
            <a:r>
              <a:rPr lang="en-US" sz="1400" dirty="0">
                <a:ea typeface="+mn-lt"/>
                <a:cs typeface="+mn-lt"/>
              </a:rPr>
              <a:t>,</a:t>
            </a:r>
            <a:endParaRPr lang="en-US" sz="1400"/>
          </a:p>
          <a:p>
            <a:r>
              <a:rPr lang="en-US" sz="1400" dirty="0">
                <a:ea typeface="+mn-lt"/>
                <a:cs typeface="+mn-lt"/>
              </a:rPr>
              <a:t> </a:t>
            </a:r>
            <a:r>
              <a:rPr lang="en-US" sz="1600" dirty="0">
                <a:solidFill>
                  <a:srgbClr val="000000"/>
                </a:solidFill>
                <a:ea typeface="+mn-lt"/>
                <a:cs typeface="+mn-lt"/>
              </a:rPr>
              <a:t> Food insecurity</a:t>
            </a:r>
          </a:p>
          <a:p>
            <a:r>
              <a:rPr lang="en-US" sz="1400" dirty="0">
                <a:solidFill>
                  <a:srgbClr val="A31515"/>
                </a:solidFill>
                <a:ea typeface="+mn-lt"/>
                <a:cs typeface="+mn-lt"/>
              </a:rPr>
              <a:t>"Access to affordable, healthy food options is an important social determinant of health that can impact a person's overall wellbeing."</a:t>
            </a:r>
            <a:endParaRPr lang="en-US" sz="1400" dirty="0">
              <a:ea typeface="+mn-lt"/>
              <a:cs typeface="+mn-lt"/>
            </a:endParaRPr>
          </a:p>
          <a:p>
            <a:r>
              <a:rPr lang="en-US" sz="1600" dirty="0">
                <a:solidFill>
                  <a:srgbClr val="000000"/>
                </a:solidFill>
              </a:rPr>
              <a:t>PCP</a:t>
            </a:r>
            <a:endParaRPr lang="en-US" dirty="0"/>
          </a:p>
          <a:p>
            <a:r>
              <a:rPr lang="en-US" sz="1400" dirty="0">
                <a:ea typeface="+mn-lt"/>
                <a:cs typeface="+mn-lt"/>
              </a:rPr>
              <a:t>    </a:t>
            </a:r>
            <a:r>
              <a:rPr lang="en-US" sz="1400" dirty="0">
                <a:solidFill>
                  <a:srgbClr val="A31515"/>
                </a:solidFill>
                <a:ea typeface="+mn-lt"/>
                <a:cs typeface="+mn-lt"/>
              </a:rPr>
              <a:t>"Primary care physicians play a crucial role in addressing social determinants of health in clinical settings, though they may sometimes lack confidence in addressing patients' social needs."</a:t>
            </a:r>
            <a:r>
              <a:rPr lang="en-US" sz="1400" dirty="0">
                <a:ea typeface="+mn-lt"/>
                <a:cs typeface="+mn-lt"/>
              </a:rPr>
              <a:t>,</a:t>
            </a:r>
            <a:endParaRPr lang="en-US" sz="1400"/>
          </a:p>
          <a:p>
            <a:r>
              <a:rPr lang="en-US" sz="1600" dirty="0">
                <a:solidFill>
                  <a:srgbClr val="000000"/>
                </a:solidFill>
                <a:ea typeface="+mn-lt"/>
                <a:cs typeface="+mn-lt"/>
              </a:rPr>
              <a:t>  Bill Payment Assistance</a:t>
            </a:r>
          </a:p>
          <a:p>
            <a:r>
              <a:rPr lang="en-US" sz="1400" dirty="0">
                <a:ea typeface="+mn-lt"/>
                <a:cs typeface="+mn-lt"/>
              </a:rPr>
              <a:t>  </a:t>
            </a:r>
            <a:r>
              <a:rPr lang="en-US" sz="1400" dirty="0">
                <a:solidFill>
                  <a:srgbClr val="A31515"/>
                </a:solidFill>
                <a:ea typeface="+mn-lt"/>
                <a:cs typeface="+mn-lt"/>
              </a:rPr>
              <a:t>"Many hospitals offer financial assistance programs, sometimes called 'charity care,' which provide free or discounted health care to people who need help paying their medical bills."</a:t>
            </a:r>
            <a:r>
              <a:rPr lang="en-US" sz="1400" dirty="0">
                <a:ea typeface="+mn-lt"/>
                <a:cs typeface="+mn-lt"/>
              </a:rPr>
              <a:t>,</a:t>
            </a:r>
            <a:endParaRPr lang="en-US" sz="1400"/>
          </a:p>
          <a:p>
            <a:r>
              <a:rPr lang="en-US" sz="1600" dirty="0">
                <a:solidFill>
                  <a:srgbClr val="000000"/>
                </a:solidFill>
                <a:ea typeface="+mn-lt"/>
                <a:cs typeface="+mn-lt"/>
              </a:rPr>
              <a:t>Social Worker</a:t>
            </a:r>
            <a:endParaRPr lang="en-US" dirty="0"/>
          </a:p>
          <a:p>
            <a:r>
              <a:rPr lang="en-US" sz="1400" dirty="0">
                <a:ea typeface="+mn-lt"/>
                <a:cs typeface="+mn-lt"/>
              </a:rPr>
              <a:t>    </a:t>
            </a:r>
            <a:r>
              <a:rPr lang="en-US" sz="1400" dirty="0">
                <a:solidFill>
                  <a:srgbClr val="A31515"/>
                </a:solidFill>
                <a:ea typeface="+mn-lt"/>
                <a:cs typeface="+mn-lt"/>
              </a:rPr>
              <a:t>"In primary healthcare settings, social workers deliver or support the delivery of mental healthcare, but their role extends beyond that domain to encompass a broader set of services that contribute to the individual's health and wellbeing."</a:t>
            </a:r>
            <a:r>
              <a:rPr lang="en-US" sz="1400" dirty="0">
                <a:ea typeface="+mn-lt"/>
                <a:cs typeface="+mn-lt"/>
              </a:rPr>
              <a:t>,</a:t>
            </a:r>
            <a:endParaRPr lang="en-US" sz="1400"/>
          </a:p>
          <a:p>
            <a:r>
              <a:rPr lang="en-US" sz="1600" dirty="0">
                <a:solidFill>
                  <a:srgbClr val="000000"/>
                </a:solidFill>
                <a:ea typeface="+mn-lt"/>
                <a:cs typeface="+mn-lt"/>
              </a:rPr>
              <a:t>Community health worker</a:t>
            </a:r>
            <a:endParaRPr lang="en-US" dirty="0"/>
          </a:p>
          <a:p>
            <a:r>
              <a:rPr lang="en-US" sz="1400" dirty="0">
                <a:ea typeface="+mn-lt"/>
                <a:cs typeface="+mn-lt"/>
              </a:rPr>
              <a:t>    </a:t>
            </a:r>
            <a:r>
              <a:rPr lang="en-US" sz="1400" dirty="0">
                <a:solidFill>
                  <a:srgbClr val="A31515"/>
                </a:solidFill>
                <a:ea typeface="+mn-lt"/>
                <a:cs typeface="+mn-lt"/>
              </a:rPr>
              <a:t>"Community health workers form the backbone of Partners In Health, providing home visits, helping patients access medication and essential resources, and advocating for patients in the healthcare system."</a:t>
            </a:r>
            <a:r>
              <a:rPr lang="en-US" sz="1400" dirty="0">
                <a:ea typeface="+mn-lt"/>
                <a:cs typeface="+mn-lt"/>
              </a:rPr>
              <a:t>,</a:t>
            </a:r>
            <a:endParaRPr lang="en-US" sz="1400"/>
          </a:p>
          <a:p>
            <a:r>
              <a:rPr lang="en-US" sz="1600" dirty="0">
                <a:solidFill>
                  <a:srgbClr val="000000"/>
                </a:solidFill>
                <a:ea typeface="+mn-lt"/>
                <a:cs typeface="+mn-lt"/>
              </a:rPr>
              <a:t>Referral</a:t>
            </a:r>
          </a:p>
          <a:p>
            <a:r>
              <a:rPr lang="en-US" sz="1400" dirty="0">
                <a:ea typeface="+mn-lt"/>
                <a:cs typeface="+mn-lt"/>
              </a:rPr>
              <a:t>    </a:t>
            </a:r>
            <a:r>
              <a:rPr lang="en-US" sz="1400" dirty="0">
                <a:solidFill>
                  <a:srgbClr val="A31515"/>
                </a:solidFill>
                <a:ea typeface="+mn-lt"/>
                <a:cs typeface="+mn-lt"/>
              </a:rPr>
              <a:t>"Social workers in healthcare help to address financial stress by referring patients to community resources, financial assistance plans and legal aid as needed."</a:t>
            </a:r>
            <a:endParaRPr lang="en-US" sz="1400"/>
          </a:p>
        </p:txBody>
      </p:sp>
      <p:cxnSp>
        <p:nvCxnSpPr>
          <p:cNvPr id="5" name="Straight Connector 4">
            <a:extLst>
              <a:ext uri="{FF2B5EF4-FFF2-40B4-BE49-F238E27FC236}">
                <a16:creationId xmlns:a16="http://schemas.microsoft.com/office/drawing/2014/main" id="{D5586619-61CE-61A3-CADC-66BD27C1D0AD}"/>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041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90A9D-9D77-FCDF-E5AD-20ECA17EE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798B8-9E1B-D101-59CD-A761936E0F70}"/>
              </a:ext>
            </a:extLst>
          </p:cNvPr>
          <p:cNvSpPr>
            <a:spLocks noGrp="1"/>
          </p:cNvSpPr>
          <p:nvPr>
            <p:ph type="ctrTitle"/>
          </p:nvPr>
        </p:nvSpPr>
        <p:spPr>
          <a:xfrm>
            <a:off x="737419" y="98323"/>
            <a:ext cx="10913807" cy="894735"/>
          </a:xfrm>
        </p:spPr>
        <p:txBody>
          <a:bodyPr>
            <a:normAutofit/>
          </a:bodyPr>
          <a:lstStyle/>
          <a:p>
            <a:pPr algn="l"/>
            <a:r>
              <a:rPr lang="en-US" sz="4000" dirty="0" err="1"/>
              <a:t>BioBERT</a:t>
            </a:r>
            <a:r>
              <a:rPr lang="en-US" sz="4000" dirty="0"/>
              <a:t> (Topics)</a:t>
            </a:r>
          </a:p>
        </p:txBody>
      </p:sp>
      <p:sp>
        <p:nvSpPr>
          <p:cNvPr id="3" name="TextBox 2">
            <a:extLst>
              <a:ext uri="{FF2B5EF4-FFF2-40B4-BE49-F238E27FC236}">
                <a16:creationId xmlns:a16="http://schemas.microsoft.com/office/drawing/2014/main" id="{D7D07BCF-7A94-92B8-6578-F17B869F25D7}"/>
              </a:ext>
            </a:extLst>
          </p:cNvPr>
          <p:cNvSpPr txBox="1"/>
          <p:nvPr/>
        </p:nvSpPr>
        <p:spPr>
          <a:xfrm>
            <a:off x="737419" y="1366682"/>
            <a:ext cx="10805652"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Sample screenshot of a record extracted</a:t>
            </a:r>
          </a:p>
        </p:txBody>
      </p:sp>
      <p:cxnSp>
        <p:nvCxnSpPr>
          <p:cNvPr id="5" name="Straight Connector 4">
            <a:extLst>
              <a:ext uri="{FF2B5EF4-FFF2-40B4-BE49-F238E27FC236}">
                <a16:creationId xmlns:a16="http://schemas.microsoft.com/office/drawing/2014/main" id="{B7E728DE-C292-3E4B-A93A-65D998B97AF7}"/>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8D73336E-7A6E-DF4C-D857-25AE747CE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90" y="2315728"/>
            <a:ext cx="10491020" cy="2914802"/>
          </a:xfrm>
          <a:prstGeom prst="rect">
            <a:avLst/>
          </a:prstGeom>
        </p:spPr>
      </p:pic>
    </p:spTree>
    <p:extLst>
      <p:ext uri="{BB962C8B-B14F-4D97-AF65-F5344CB8AC3E}">
        <p14:creationId xmlns:p14="http://schemas.microsoft.com/office/powerpoint/2010/main" val="3253868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08026-F345-38EE-D9A6-559B424C0A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7AE04-FD11-F580-81BC-B2A360F86A2B}"/>
              </a:ext>
            </a:extLst>
          </p:cNvPr>
          <p:cNvSpPr>
            <a:spLocks noGrp="1"/>
          </p:cNvSpPr>
          <p:nvPr>
            <p:ph type="ctrTitle"/>
          </p:nvPr>
        </p:nvSpPr>
        <p:spPr>
          <a:xfrm>
            <a:off x="737419" y="98323"/>
            <a:ext cx="10913807" cy="894735"/>
          </a:xfrm>
        </p:spPr>
        <p:txBody>
          <a:bodyPr>
            <a:normAutofit/>
          </a:bodyPr>
          <a:lstStyle/>
          <a:p>
            <a:pPr algn="l"/>
            <a:r>
              <a:rPr lang="en-US" sz="4000" dirty="0"/>
              <a:t>Contextual Embedding Models – Key Takeaways</a:t>
            </a:r>
          </a:p>
        </p:txBody>
      </p:sp>
      <p:cxnSp>
        <p:nvCxnSpPr>
          <p:cNvPr id="5" name="Straight Connector 4">
            <a:extLst>
              <a:ext uri="{FF2B5EF4-FFF2-40B4-BE49-F238E27FC236}">
                <a16:creationId xmlns:a16="http://schemas.microsoft.com/office/drawing/2014/main" id="{38C764AF-A6E5-6737-A0D0-DCC0727866F4}"/>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F3CEE45-CC29-A3A9-E05E-86C34BAB2322}"/>
              </a:ext>
            </a:extLst>
          </p:cNvPr>
          <p:cNvSpPr txBox="1"/>
          <p:nvPr/>
        </p:nvSpPr>
        <p:spPr>
          <a:xfrm>
            <a:off x="919316" y="1406013"/>
            <a:ext cx="10107562" cy="223375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Performed well in extraction of phrases/ sentences in long notes</a:t>
            </a:r>
          </a:p>
          <a:p>
            <a:pPr marL="285750" indent="-285750">
              <a:lnSpc>
                <a:spcPct val="200000"/>
              </a:lnSpc>
              <a:buFont typeface="Arial" panose="020B0604020202020204" pitchFamily="34" charset="0"/>
              <a:buChar char="•"/>
            </a:pPr>
            <a:r>
              <a:rPr lang="en-US" dirty="0"/>
              <a:t>Same extracted sentence was being assigned to multiple topics particularly with short notes</a:t>
            </a:r>
          </a:p>
          <a:p>
            <a:pPr marL="285750" indent="-285750">
              <a:lnSpc>
                <a:spcPct val="200000"/>
              </a:lnSpc>
              <a:buFont typeface="Arial" panose="020B0604020202020204" pitchFamily="34" charset="0"/>
              <a:buChar char="•"/>
            </a:pPr>
            <a:r>
              <a:rPr lang="en-US" dirty="0"/>
              <a:t>No ground truth to evaluate quality of extracted sentences</a:t>
            </a:r>
          </a:p>
          <a:p>
            <a:pPr marL="285750" indent="-285750">
              <a:lnSpc>
                <a:spcPct val="200000"/>
              </a:lnSpc>
              <a:buFont typeface="Arial" panose="020B0604020202020204" pitchFamily="34" charset="0"/>
              <a:buChar char="•"/>
            </a:pPr>
            <a:r>
              <a:rPr lang="en-US" dirty="0"/>
              <a:t>High-dimensional embeddings can dominate traditional demographic features</a:t>
            </a:r>
          </a:p>
        </p:txBody>
      </p:sp>
    </p:spTree>
    <p:extLst>
      <p:ext uri="{BB962C8B-B14F-4D97-AF65-F5344CB8AC3E}">
        <p14:creationId xmlns:p14="http://schemas.microsoft.com/office/powerpoint/2010/main" val="3434151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845574" y="98323"/>
            <a:ext cx="10913807" cy="894735"/>
          </a:xfrm>
        </p:spPr>
        <p:txBody>
          <a:bodyPr>
            <a:normAutofit/>
          </a:bodyPr>
          <a:lstStyle/>
          <a:p>
            <a:pPr algn="l"/>
            <a:r>
              <a:rPr lang="en-US" sz="4000" dirty="0"/>
              <a:t>Generative models</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4172F95-B676-4D0F-A40A-8B1B08EC4FB7}"/>
              </a:ext>
            </a:extLst>
          </p:cNvPr>
          <p:cNvSpPr txBox="1"/>
          <p:nvPr/>
        </p:nvSpPr>
        <p:spPr>
          <a:xfrm>
            <a:off x="695474" y="1216403"/>
            <a:ext cx="10226992" cy="167975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Microsoft Phi-3.5 mini an open-source generative model</a:t>
            </a:r>
          </a:p>
          <a:p>
            <a:pPr marL="285750" indent="-285750">
              <a:lnSpc>
                <a:spcPct val="200000"/>
              </a:lnSpc>
              <a:buFont typeface="Arial" panose="020B0604020202020204" pitchFamily="34" charset="0"/>
              <a:buChar char="•"/>
            </a:pPr>
            <a:r>
              <a:rPr lang="en-US" dirty="0"/>
              <a:t>Combined Patient contact notes with a detailed prompt is given to identify the presence of the topics</a:t>
            </a:r>
          </a:p>
        </p:txBody>
      </p:sp>
    </p:spTree>
    <p:extLst>
      <p:ext uri="{BB962C8B-B14F-4D97-AF65-F5344CB8AC3E}">
        <p14:creationId xmlns:p14="http://schemas.microsoft.com/office/powerpoint/2010/main" val="2465784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4A96B-1522-801E-D99B-AFAB1B3EC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FEBD4F-BAA0-6653-35ED-B3CEEFA6B9E8}"/>
              </a:ext>
            </a:extLst>
          </p:cNvPr>
          <p:cNvSpPr>
            <a:spLocks noGrp="1"/>
          </p:cNvSpPr>
          <p:nvPr>
            <p:ph type="ctrTitle"/>
          </p:nvPr>
        </p:nvSpPr>
        <p:spPr>
          <a:xfrm>
            <a:off x="845574" y="98323"/>
            <a:ext cx="10913807" cy="894735"/>
          </a:xfrm>
        </p:spPr>
        <p:txBody>
          <a:bodyPr>
            <a:normAutofit/>
          </a:bodyPr>
          <a:lstStyle/>
          <a:p>
            <a:pPr algn="l"/>
            <a:r>
              <a:rPr lang="en-US" sz="4000" dirty="0"/>
              <a:t>Generative model to find the presence of topic</a:t>
            </a:r>
          </a:p>
        </p:txBody>
      </p:sp>
      <p:cxnSp>
        <p:nvCxnSpPr>
          <p:cNvPr id="5" name="Straight Connector 4">
            <a:extLst>
              <a:ext uri="{FF2B5EF4-FFF2-40B4-BE49-F238E27FC236}">
                <a16:creationId xmlns:a16="http://schemas.microsoft.com/office/drawing/2014/main" id="{E0FDC48A-79F7-A670-7072-F22360F55FC0}"/>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053C6CB-C290-3343-6F9C-6E902454618B}"/>
              </a:ext>
            </a:extLst>
          </p:cNvPr>
          <p:cNvSpPr txBox="1"/>
          <p:nvPr/>
        </p:nvSpPr>
        <p:spPr>
          <a:xfrm>
            <a:off x="695474" y="1216403"/>
            <a:ext cx="10226992" cy="369332"/>
          </a:xfrm>
          <a:prstGeom prst="rect">
            <a:avLst/>
          </a:prstGeom>
          <a:noFill/>
        </p:spPr>
        <p:txBody>
          <a:bodyPr wrap="square" rtlCol="0">
            <a:spAutoFit/>
          </a:bodyPr>
          <a:lstStyle/>
          <a:p>
            <a:pPr marL="285750" indent="-285750">
              <a:buFont typeface="Arial" panose="020B0604020202020204" pitchFamily="34" charset="0"/>
              <a:buChar char="•"/>
            </a:pPr>
            <a:r>
              <a:rPr lang="en-US" dirty="0"/>
              <a:t>0 – represents absence of topic, 1- represents presence of topic </a:t>
            </a:r>
          </a:p>
        </p:txBody>
      </p:sp>
      <p:pic>
        <p:nvPicPr>
          <p:cNvPr id="6" name="Picture 5" descr="A screenshot of a computer program&#10;&#10;Description automatically generated">
            <a:extLst>
              <a:ext uri="{FF2B5EF4-FFF2-40B4-BE49-F238E27FC236}">
                <a16:creationId xmlns:a16="http://schemas.microsoft.com/office/drawing/2014/main" id="{67AD9207-B425-B414-5464-588F84A75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574" y="2086078"/>
            <a:ext cx="4721910" cy="4314960"/>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EE3459CA-1055-9EB2-DE99-2B2AAC3D9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1844" y="2052432"/>
            <a:ext cx="4721910" cy="4382252"/>
          </a:xfrm>
          <a:prstGeom prst="rect">
            <a:avLst/>
          </a:prstGeom>
        </p:spPr>
      </p:pic>
      <p:pic>
        <p:nvPicPr>
          <p:cNvPr id="11" name="Picture 10" descr="A screen shot of a computer code&#10;&#10;Description automatically generated">
            <a:extLst>
              <a:ext uri="{FF2B5EF4-FFF2-40B4-BE49-F238E27FC236}">
                <a16:creationId xmlns:a16="http://schemas.microsoft.com/office/drawing/2014/main" id="{B7BF190A-42C3-B2DE-4210-C580CEB9D2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620" y="2052432"/>
            <a:ext cx="3992878" cy="1376562"/>
          </a:xfrm>
          <a:prstGeom prst="rect">
            <a:avLst/>
          </a:prstGeom>
        </p:spPr>
      </p:pic>
    </p:spTree>
    <p:extLst>
      <p:ext uri="{BB962C8B-B14F-4D97-AF65-F5344CB8AC3E}">
        <p14:creationId xmlns:p14="http://schemas.microsoft.com/office/powerpoint/2010/main" val="1079220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845574" y="98323"/>
            <a:ext cx="10913807" cy="894735"/>
          </a:xfrm>
        </p:spPr>
        <p:txBody>
          <a:bodyPr>
            <a:normAutofit/>
          </a:bodyPr>
          <a:lstStyle/>
          <a:p>
            <a:pPr algn="l"/>
            <a:r>
              <a:rPr lang="en-US" sz="4000" dirty="0"/>
              <a:t>Generative model to find the presence &amp; sentiment</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4172F95-B676-4D0F-A40A-8B1B08EC4FB7}"/>
              </a:ext>
            </a:extLst>
          </p:cNvPr>
          <p:cNvSpPr txBox="1"/>
          <p:nvPr/>
        </p:nvSpPr>
        <p:spPr>
          <a:xfrm>
            <a:off x="695473" y="1216403"/>
            <a:ext cx="10916423" cy="923330"/>
          </a:xfrm>
          <a:prstGeom prst="rect">
            <a:avLst/>
          </a:prstGeom>
          <a:noFill/>
        </p:spPr>
        <p:txBody>
          <a:bodyPr wrap="square" rtlCol="0">
            <a:spAutoFit/>
          </a:bodyPr>
          <a:lstStyle/>
          <a:p>
            <a:pPr marL="285750" indent="-285750">
              <a:buFont typeface="Arial" panose="020B0604020202020204" pitchFamily="34" charset="0"/>
              <a:buChar char="•"/>
            </a:pPr>
            <a:r>
              <a:rPr lang="en-US" dirty="0"/>
              <a:t>Generative model to find whether the topic is discussed in the notes or not if discussed what is the sentiment of the topic.</a:t>
            </a:r>
          </a:p>
          <a:p>
            <a:pPr marL="285750" indent="-285750">
              <a:buFont typeface="Arial" panose="020B0604020202020204" pitchFamily="34" charset="0"/>
              <a:buChar char="•"/>
            </a:pPr>
            <a:r>
              <a:rPr lang="en-US" dirty="0"/>
              <a:t>0 – represents absence of topic, 1- represents positive, 2 – represents negative and 3 – represents neutral.</a:t>
            </a:r>
          </a:p>
        </p:txBody>
      </p:sp>
      <p:pic>
        <p:nvPicPr>
          <p:cNvPr id="7" name="Picture 6" descr="A screenshot of a computer program&#10;&#10;Description automatically generated">
            <a:extLst>
              <a:ext uri="{FF2B5EF4-FFF2-40B4-BE49-F238E27FC236}">
                <a16:creationId xmlns:a16="http://schemas.microsoft.com/office/drawing/2014/main" id="{BDA5B5B7-2AF1-6571-A6D3-CBEB86DE9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55" y="2360596"/>
            <a:ext cx="4477642" cy="424996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6A315B5-2021-E8DC-8905-6C07C5A79D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63077"/>
            <a:ext cx="4477643" cy="4247484"/>
          </a:xfrm>
          <a:prstGeom prst="rect">
            <a:avLst/>
          </a:prstGeom>
        </p:spPr>
      </p:pic>
    </p:spTree>
    <p:extLst>
      <p:ext uri="{BB962C8B-B14F-4D97-AF65-F5344CB8AC3E}">
        <p14:creationId xmlns:p14="http://schemas.microsoft.com/office/powerpoint/2010/main" val="2296791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845574" y="98323"/>
            <a:ext cx="10913807" cy="894735"/>
          </a:xfrm>
        </p:spPr>
        <p:txBody>
          <a:bodyPr>
            <a:normAutofit/>
          </a:bodyPr>
          <a:lstStyle/>
          <a:p>
            <a:pPr algn="l"/>
            <a:r>
              <a:rPr lang="en-US" sz="4000" dirty="0"/>
              <a:t>Generative model to find the presence &amp; sentiment</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4172F95-B676-4D0F-A40A-8B1B08EC4FB7}"/>
              </a:ext>
            </a:extLst>
          </p:cNvPr>
          <p:cNvSpPr txBox="1"/>
          <p:nvPr/>
        </p:nvSpPr>
        <p:spPr>
          <a:xfrm>
            <a:off x="695473" y="1216403"/>
            <a:ext cx="10916423" cy="923330"/>
          </a:xfrm>
          <a:prstGeom prst="rect">
            <a:avLst/>
          </a:prstGeom>
          <a:noFill/>
        </p:spPr>
        <p:txBody>
          <a:bodyPr wrap="square" rtlCol="0">
            <a:spAutoFit/>
          </a:bodyPr>
          <a:lstStyle/>
          <a:p>
            <a:pPr marL="285750" indent="-285750">
              <a:buFont typeface="Arial" panose="020B0604020202020204" pitchFamily="34" charset="0"/>
              <a:buChar char="•"/>
            </a:pPr>
            <a:r>
              <a:rPr lang="en-US" dirty="0"/>
              <a:t>Generative model to find whether the topic is discussed in the notes or not if discussed what is the sentiment of the topic.</a:t>
            </a:r>
          </a:p>
          <a:p>
            <a:pPr marL="285750" indent="-285750">
              <a:buFont typeface="Arial" panose="020B0604020202020204" pitchFamily="34" charset="0"/>
              <a:buChar char="•"/>
            </a:pPr>
            <a:r>
              <a:rPr lang="en-US" dirty="0"/>
              <a:t>0 – represents absence of topic, 1- represents positive, 2 – represents negative and 3 – represents neutral.</a:t>
            </a:r>
          </a:p>
        </p:txBody>
      </p:sp>
      <p:pic>
        <p:nvPicPr>
          <p:cNvPr id="6" name="Picture 5" descr="A screenshot of a computer program&#10;&#10;Description automatically generated">
            <a:extLst>
              <a:ext uri="{FF2B5EF4-FFF2-40B4-BE49-F238E27FC236}">
                <a16:creationId xmlns:a16="http://schemas.microsoft.com/office/drawing/2014/main" id="{9B522D32-4674-8FB4-ADB5-C6B8D2E1D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535" y="2363077"/>
            <a:ext cx="3994595" cy="41899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0289375-8098-FFF0-766B-DF5E798EE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948" y="2376470"/>
            <a:ext cx="3814917" cy="4176554"/>
          </a:xfrm>
          <a:prstGeom prst="rect">
            <a:avLst/>
          </a:prstGeom>
        </p:spPr>
      </p:pic>
    </p:spTree>
    <p:extLst>
      <p:ext uri="{BB962C8B-B14F-4D97-AF65-F5344CB8AC3E}">
        <p14:creationId xmlns:p14="http://schemas.microsoft.com/office/powerpoint/2010/main" val="3244251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DB41D-9877-3A2A-6824-B72B76C2D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277EF-4E6B-AF83-8A62-94E102F0B717}"/>
              </a:ext>
            </a:extLst>
          </p:cNvPr>
          <p:cNvSpPr>
            <a:spLocks noGrp="1"/>
          </p:cNvSpPr>
          <p:nvPr>
            <p:ph type="ctrTitle"/>
          </p:nvPr>
        </p:nvSpPr>
        <p:spPr>
          <a:xfrm>
            <a:off x="845574" y="98323"/>
            <a:ext cx="10913807" cy="894735"/>
          </a:xfrm>
        </p:spPr>
        <p:txBody>
          <a:bodyPr>
            <a:normAutofit/>
          </a:bodyPr>
          <a:lstStyle/>
          <a:p>
            <a:pPr algn="l"/>
            <a:r>
              <a:rPr lang="en-US" sz="4000" dirty="0"/>
              <a:t>Generative model – Key Takeaways</a:t>
            </a:r>
          </a:p>
        </p:txBody>
      </p:sp>
      <p:cxnSp>
        <p:nvCxnSpPr>
          <p:cNvPr id="5" name="Straight Connector 4">
            <a:extLst>
              <a:ext uri="{FF2B5EF4-FFF2-40B4-BE49-F238E27FC236}">
                <a16:creationId xmlns:a16="http://schemas.microsoft.com/office/drawing/2014/main" id="{E68D7D65-2267-86CD-660B-24784ED59B7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CE53BDA-82D8-08DA-E897-8FA864FE152B}"/>
              </a:ext>
            </a:extLst>
          </p:cNvPr>
          <p:cNvSpPr txBox="1"/>
          <p:nvPr/>
        </p:nvSpPr>
        <p:spPr>
          <a:xfrm>
            <a:off x="695473" y="1216403"/>
            <a:ext cx="10916423" cy="1679755"/>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US" dirty="0"/>
              <a:t>Generated labels didn’t align with existing SDOH feature labels and target class.</a:t>
            </a:r>
          </a:p>
          <a:p>
            <a:pPr marL="285750" indent="-285750">
              <a:lnSpc>
                <a:spcPct val="200000"/>
              </a:lnSpc>
              <a:buFont typeface="Arial" panose="020B0604020202020204" pitchFamily="34" charset="0"/>
              <a:buChar char="•"/>
            </a:pPr>
            <a:r>
              <a:rPr lang="en-US" dirty="0"/>
              <a:t>Models showed bias in certain topics like loneliness, depression and anxiety (particularly for contacts with mentions like Declined, Left Voice Mail).</a:t>
            </a:r>
          </a:p>
        </p:txBody>
      </p:sp>
    </p:spTree>
    <p:extLst>
      <p:ext uri="{BB962C8B-B14F-4D97-AF65-F5344CB8AC3E}">
        <p14:creationId xmlns:p14="http://schemas.microsoft.com/office/powerpoint/2010/main" val="262943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Sample Notes</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close-up of a text&#10;&#10;Description automatically generated">
            <a:extLst>
              <a:ext uri="{FF2B5EF4-FFF2-40B4-BE49-F238E27FC236}">
                <a16:creationId xmlns:a16="http://schemas.microsoft.com/office/drawing/2014/main" id="{EDEB8347-957A-7C33-640D-E099C81F3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65" y="1887792"/>
            <a:ext cx="10992464" cy="1814471"/>
          </a:xfrm>
          <a:prstGeom prst="rect">
            <a:avLst/>
          </a:prstGeom>
        </p:spPr>
      </p:pic>
      <p:pic>
        <p:nvPicPr>
          <p:cNvPr id="7" name="Picture 6" descr="A close-up of a text&#10;&#10;Description automatically generated">
            <a:extLst>
              <a:ext uri="{FF2B5EF4-FFF2-40B4-BE49-F238E27FC236}">
                <a16:creationId xmlns:a16="http://schemas.microsoft.com/office/drawing/2014/main" id="{FA3B3E2E-04D4-773D-0DC3-31080D53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13" y="4596998"/>
            <a:ext cx="11139948" cy="1807496"/>
          </a:xfrm>
          <a:prstGeom prst="rect">
            <a:avLst/>
          </a:prstGeom>
        </p:spPr>
      </p:pic>
      <p:sp>
        <p:nvSpPr>
          <p:cNvPr id="9" name="Title 1">
            <a:extLst>
              <a:ext uri="{FF2B5EF4-FFF2-40B4-BE49-F238E27FC236}">
                <a16:creationId xmlns:a16="http://schemas.microsoft.com/office/drawing/2014/main" id="{E4DC2C77-3C3E-6B70-C058-9EAAF1D86E5E}"/>
              </a:ext>
            </a:extLst>
          </p:cNvPr>
          <p:cNvSpPr txBox="1">
            <a:spLocks/>
          </p:cNvSpPr>
          <p:nvPr/>
        </p:nvSpPr>
        <p:spPr>
          <a:xfrm>
            <a:off x="476865" y="909484"/>
            <a:ext cx="10913807" cy="89473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t>Readmitted very long sample Notes</a:t>
            </a:r>
          </a:p>
        </p:txBody>
      </p:sp>
      <p:sp>
        <p:nvSpPr>
          <p:cNvPr id="10" name="Title 1">
            <a:extLst>
              <a:ext uri="{FF2B5EF4-FFF2-40B4-BE49-F238E27FC236}">
                <a16:creationId xmlns:a16="http://schemas.microsoft.com/office/drawing/2014/main" id="{E6F39AD4-C1D8-DFBB-9027-8CDC6DA75D1F}"/>
              </a:ext>
            </a:extLst>
          </p:cNvPr>
          <p:cNvSpPr txBox="1">
            <a:spLocks/>
          </p:cNvSpPr>
          <p:nvPr/>
        </p:nvSpPr>
        <p:spPr>
          <a:xfrm>
            <a:off x="299883" y="3702261"/>
            <a:ext cx="10913807" cy="89473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t>Not readmitted very long sample Notes</a:t>
            </a:r>
          </a:p>
        </p:txBody>
      </p:sp>
    </p:spTree>
    <p:extLst>
      <p:ext uri="{BB962C8B-B14F-4D97-AF65-F5344CB8AC3E}">
        <p14:creationId xmlns:p14="http://schemas.microsoft.com/office/powerpoint/2010/main" val="2304744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DD162-DC85-E106-C8E3-A91C8F6C7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3D74D-022A-B0F5-A2A4-A5B19BEE9223}"/>
              </a:ext>
            </a:extLst>
          </p:cNvPr>
          <p:cNvSpPr>
            <a:spLocks noGrp="1"/>
          </p:cNvSpPr>
          <p:nvPr>
            <p:ph type="ctrTitle"/>
          </p:nvPr>
        </p:nvSpPr>
        <p:spPr>
          <a:xfrm>
            <a:off x="845574" y="98323"/>
            <a:ext cx="10913807" cy="894735"/>
          </a:xfrm>
        </p:spPr>
        <p:txBody>
          <a:bodyPr>
            <a:normAutofit/>
          </a:bodyPr>
          <a:lstStyle/>
          <a:p>
            <a:pPr algn="l"/>
            <a:r>
              <a:rPr lang="en-US" sz="4000" dirty="0"/>
              <a:t>Topic Modeling</a:t>
            </a:r>
          </a:p>
        </p:txBody>
      </p:sp>
      <p:cxnSp>
        <p:nvCxnSpPr>
          <p:cNvPr id="5" name="Straight Connector 4">
            <a:extLst>
              <a:ext uri="{FF2B5EF4-FFF2-40B4-BE49-F238E27FC236}">
                <a16:creationId xmlns:a16="http://schemas.microsoft.com/office/drawing/2014/main" id="{EAA38B6A-6F8C-B539-43A1-5A6F0DC57C47}"/>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F4EB21E-8F66-4041-48F7-B6888E0563A6}"/>
              </a:ext>
            </a:extLst>
          </p:cNvPr>
          <p:cNvSpPr txBox="1"/>
          <p:nvPr/>
        </p:nvSpPr>
        <p:spPr>
          <a:xfrm>
            <a:off x="695473" y="1216403"/>
            <a:ext cx="10916423" cy="2233753"/>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US" dirty="0"/>
              <a:t>Topic exploration </a:t>
            </a:r>
          </a:p>
          <a:p>
            <a:pPr marL="285750" indent="-285750">
              <a:lnSpc>
                <a:spcPct val="200000"/>
              </a:lnSpc>
              <a:buFont typeface="Arial" panose="020B0604020202020204" pitchFamily="34" charset="0"/>
              <a:buChar char="•"/>
            </a:pPr>
            <a:r>
              <a:rPr lang="en-US" dirty="0"/>
              <a:t>Algorithms:</a:t>
            </a:r>
          </a:p>
          <a:p>
            <a:pPr marL="742950" lvl="1" indent="-285750">
              <a:lnSpc>
                <a:spcPct val="200000"/>
              </a:lnSpc>
              <a:buFont typeface="Arial" panose="020B0604020202020204" pitchFamily="34" charset="0"/>
              <a:buChar char="•"/>
            </a:pPr>
            <a:r>
              <a:rPr lang="en-US" dirty="0"/>
              <a:t>LDA (Latent Dirichlet Allocation)</a:t>
            </a:r>
          </a:p>
          <a:p>
            <a:pPr marL="742950" lvl="1" indent="-285750">
              <a:lnSpc>
                <a:spcPct val="200000"/>
              </a:lnSpc>
              <a:buFont typeface="Arial" panose="020B0604020202020204" pitchFamily="34" charset="0"/>
              <a:buChar char="•"/>
            </a:pPr>
            <a:r>
              <a:rPr lang="en-US" dirty="0"/>
              <a:t>Bitermplus</a:t>
            </a:r>
          </a:p>
        </p:txBody>
      </p:sp>
    </p:spTree>
    <p:extLst>
      <p:ext uri="{BB962C8B-B14F-4D97-AF65-F5344CB8AC3E}">
        <p14:creationId xmlns:p14="http://schemas.microsoft.com/office/powerpoint/2010/main" val="306189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Readmitted pts individual notes - LDA</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34C24FD-FEB4-B861-6375-FDD8B72F424D}"/>
              </a:ext>
            </a:extLst>
          </p:cNvPr>
          <p:cNvSpPr txBox="1"/>
          <p:nvPr/>
        </p:nvSpPr>
        <p:spPr>
          <a:xfrm>
            <a:off x="570271" y="1024066"/>
            <a:ext cx="10805652" cy="1298882"/>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t>Notes from readmitted patients are considered.</a:t>
            </a:r>
          </a:p>
          <a:p>
            <a:pPr marL="285750" indent="-285750">
              <a:lnSpc>
                <a:spcPct val="150000"/>
              </a:lnSpc>
              <a:buFont typeface="Arial" panose="020B0604020202020204" pitchFamily="34" charset="0"/>
              <a:buChar char="•"/>
            </a:pPr>
            <a:r>
              <a:rPr lang="en-US" dirty="0"/>
              <a:t>Notes of each patient is considered as  a document.</a:t>
            </a:r>
          </a:p>
          <a:p>
            <a:pPr marL="285750" indent="-285750">
              <a:lnSpc>
                <a:spcPct val="150000"/>
              </a:lnSpc>
              <a:buFont typeface="Arial" panose="020B0604020202020204" pitchFamily="34" charset="0"/>
              <a:buChar char="•"/>
            </a:pPr>
            <a:r>
              <a:rPr lang="en-US" dirty="0"/>
              <a:t>List of notes of all readmitted patients is given as a list of docs for LDA model</a:t>
            </a:r>
          </a:p>
        </p:txBody>
      </p:sp>
      <p:pic>
        <p:nvPicPr>
          <p:cNvPr id="4" name="Picture 3" descr="A screenshot of a computer program&#10;&#10;Description automatically generated">
            <a:extLst>
              <a:ext uri="{FF2B5EF4-FFF2-40B4-BE49-F238E27FC236}">
                <a16:creationId xmlns:a16="http://schemas.microsoft.com/office/drawing/2014/main" id="{8CF1355A-EBDE-3298-C41A-7F4F3A229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40" y="2353955"/>
            <a:ext cx="8659096" cy="4213399"/>
          </a:xfrm>
          <a:prstGeom prst="rect">
            <a:avLst/>
          </a:prstGeom>
        </p:spPr>
      </p:pic>
    </p:spTree>
    <p:extLst>
      <p:ext uri="{BB962C8B-B14F-4D97-AF65-F5344CB8AC3E}">
        <p14:creationId xmlns:p14="http://schemas.microsoft.com/office/powerpoint/2010/main" val="402190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Not Readmitted pts individual notes - LDA</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34C24FD-FEB4-B861-6375-FDD8B72F424D}"/>
              </a:ext>
            </a:extLst>
          </p:cNvPr>
          <p:cNvSpPr txBox="1"/>
          <p:nvPr/>
        </p:nvSpPr>
        <p:spPr>
          <a:xfrm>
            <a:off x="570271" y="1024066"/>
            <a:ext cx="10805652" cy="1298882"/>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t>Notes from not readmitted patients are considered.</a:t>
            </a:r>
          </a:p>
          <a:p>
            <a:pPr marL="285750" indent="-285750">
              <a:lnSpc>
                <a:spcPct val="150000"/>
              </a:lnSpc>
              <a:buFont typeface="Arial" panose="020B0604020202020204" pitchFamily="34" charset="0"/>
              <a:buChar char="•"/>
            </a:pPr>
            <a:r>
              <a:rPr lang="en-US" dirty="0"/>
              <a:t>Notes of each patient is considered as  a document.</a:t>
            </a:r>
          </a:p>
          <a:p>
            <a:pPr marL="285750" indent="-285750">
              <a:lnSpc>
                <a:spcPct val="150000"/>
              </a:lnSpc>
              <a:buFont typeface="Arial" panose="020B0604020202020204" pitchFamily="34" charset="0"/>
              <a:buChar char="•"/>
            </a:pPr>
            <a:r>
              <a:rPr lang="en-US" dirty="0"/>
              <a:t>List of notes of all not readmitted patients is given as a list of docs for LDA model</a:t>
            </a:r>
          </a:p>
        </p:txBody>
      </p:sp>
      <p:pic>
        <p:nvPicPr>
          <p:cNvPr id="4" name="Picture 3" descr="A screenshot of a computer&#10;&#10;Description automatically generated">
            <a:extLst>
              <a:ext uri="{FF2B5EF4-FFF2-40B4-BE49-F238E27FC236}">
                <a16:creationId xmlns:a16="http://schemas.microsoft.com/office/drawing/2014/main" id="{66F64D8F-6F4D-8E3E-32C6-F24E68B4C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05" y="2553576"/>
            <a:ext cx="9697803" cy="3962953"/>
          </a:xfrm>
          <a:prstGeom prst="rect">
            <a:avLst/>
          </a:prstGeom>
        </p:spPr>
      </p:pic>
    </p:spTree>
    <p:extLst>
      <p:ext uri="{BB962C8B-B14F-4D97-AF65-F5344CB8AC3E}">
        <p14:creationId xmlns:p14="http://schemas.microsoft.com/office/powerpoint/2010/main" val="198968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Topic modeling on all the patients with notes - LDA</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4172F95-B676-4D0F-A40A-8B1B08EC4FB7}"/>
              </a:ext>
            </a:extLst>
          </p:cNvPr>
          <p:cNvSpPr txBox="1"/>
          <p:nvPr/>
        </p:nvSpPr>
        <p:spPr>
          <a:xfrm>
            <a:off x="695474" y="1216403"/>
            <a:ext cx="10226992"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Topic modeling is performed on all the patients with notes that has at least 1 character.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are the topics generated along with mean of topic distributions in readmitted and not readmitted patients.</a:t>
            </a:r>
          </a:p>
        </p:txBody>
      </p:sp>
      <p:pic>
        <p:nvPicPr>
          <p:cNvPr id="8" name="Picture 7" descr="A screenshot of a computer code&#10;&#10;Description automatically generated">
            <a:extLst>
              <a:ext uri="{FF2B5EF4-FFF2-40B4-BE49-F238E27FC236}">
                <a16:creationId xmlns:a16="http://schemas.microsoft.com/office/drawing/2014/main" id="{FB54B26C-A476-3242-AFC4-B0C30211FF7A}"/>
              </a:ext>
            </a:extLst>
          </p:cNvPr>
          <p:cNvPicPr>
            <a:picLocks noChangeAspect="1"/>
          </p:cNvPicPr>
          <p:nvPr/>
        </p:nvPicPr>
        <p:blipFill>
          <a:blip r:embed="rId3">
            <a:extLst>
              <a:ext uri="{28A0092B-C50C-407E-A947-70E740481C1C}">
                <a14:useLocalDpi xmlns:a14="http://schemas.microsoft.com/office/drawing/2010/main" val="0"/>
              </a:ext>
            </a:extLst>
          </a:blip>
          <a:srcRect t="5445"/>
          <a:stretch/>
        </p:blipFill>
        <p:spPr>
          <a:xfrm>
            <a:off x="2921225" y="4005743"/>
            <a:ext cx="4067743" cy="1774500"/>
          </a:xfrm>
          <a:prstGeom prst="rect">
            <a:avLst/>
          </a:prstGeom>
        </p:spPr>
      </p:pic>
      <p:pic>
        <p:nvPicPr>
          <p:cNvPr id="12" name="Picture 11">
            <a:extLst>
              <a:ext uri="{FF2B5EF4-FFF2-40B4-BE49-F238E27FC236}">
                <a16:creationId xmlns:a16="http://schemas.microsoft.com/office/drawing/2014/main" id="{D557F60B-C594-6396-E2F6-A163EF1B8261}"/>
              </a:ext>
            </a:extLst>
          </p:cNvPr>
          <p:cNvPicPr>
            <a:picLocks noChangeAspect="1"/>
          </p:cNvPicPr>
          <p:nvPr/>
        </p:nvPicPr>
        <p:blipFill>
          <a:blip r:embed="rId4">
            <a:extLst>
              <a:ext uri="{28A0092B-C50C-407E-A947-70E740481C1C}">
                <a14:useLocalDpi xmlns:a14="http://schemas.microsoft.com/office/drawing/2010/main" val="0"/>
              </a:ext>
            </a:extLst>
          </a:blip>
          <a:srcRect t="4161"/>
          <a:stretch/>
        </p:blipFill>
        <p:spPr>
          <a:xfrm>
            <a:off x="680281" y="2493138"/>
            <a:ext cx="10831437" cy="1159200"/>
          </a:xfrm>
          <a:prstGeom prst="rect">
            <a:avLst/>
          </a:prstGeom>
        </p:spPr>
      </p:pic>
    </p:spTree>
    <p:extLst>
      <p:ext uri="{BB962C8B-B14F-4D97-AF65-F5344CB8AC3E}">
        <p14:creationId xmlns:p14="http://schemas.microsoft.com/office/powerpoint/2010/main" val="2461095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FB08B-0709-EF21-5980-BA1680084A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D8E7AA-2187-4C43-B92F-A607A88DD1B3}"/>
              </a:ext>
            </a:extLst>
          </p:cNvPr>
          <p:cNvSpPr>
            <a:spLocks noGrp="1"/>
          </p:cNvSpPr>
          <p:nvPr>
            <p:ph type="ctrTitle"/>
          </p:nvPr>
        </p:nvSpPr>
        <p:spPr>
          <a:xfrm>
            <a:off x="737419" y="98323"/>
            <a:ext cx="10913807" cy="894735"/>
          </a:xfrm>
        </p:spPr>
        <p:txBody>
          <a:bodyPr>
            <a:normAutofit/>
          </a:bodyPr>
          <a:lstStyle/>
          <a:p>
            <a:pPr algn="l"/>
            <a:r>
              <a:rPr lang="en-US" sz="4000" dirty="0" err="1"/>
              <a:t>Biterm</a:t>
            </a:r>
            <a:r>
              <a:rPr lang="en-US" sz="4000" dirty="0"/>
              <a:t> Topic Model</a:t>
            </a:r>
            <a:endParaRPr lang="en-US" dirty="0"/>
          </a:p>
        </p:txBody>
      </p:sp>
      <p:cxnSp>
        <p:nvCxnSpPr>
          <p:cNvPr id="5" name="Straight Connector 4">
            <a:extLst>
              <a:ext uri="{FF2B5EF4-FFF2-40B4-BE49-F238E27FC236}">
                <a16:creationId xmlns:a16="http://schemas.microsoft.com/office/drawing/2014/main" id="{50FBD70E-5B53-62F4-6515-50A3AAF89C78}"/>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5904D07-1BEA-915D-7870-7CE8C34F7DC8}"/>
              </a:ext>
            </a:extLst>
          </p:cNvPr>
          <p:cNvSpPr txBox="1"/>
          <p:nvPr/>
        </p:nvSpPr>
        <p:spPr>
          <a:xfrm>
            <a:off x="736663" y="1432646"/>
            <a:ext cx="10226992"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Good at handling short texts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Analyze word pair co-occurrences</a:t>
            </a:r>
          </a:p>
        </p:txBody>
      </p:sp>
      <p:sp>
        <p:nvSpPr>
          <p:cNvPr id="4" name="TextBox 3">
            <a:extLst>
              <a:ext uri="{FF2B5EF4-FFF2-40B4-BE49-F238E27FC236}">
                <a16:creationId xmlns:a16="http://schemas.microsoft.com/office/drawing/2014/main" id="{A5570380-4852-AACF-CA13-5A83442D809D}"/>
              </a:ext>
            </a:extLst>
          </p:cNvPr>
          <p:cNvSpPr txBox="1"/>
          <p:nvPr/>
        </p:nvSpPr>
        <p:spPr>
          <a:xfrm>
            <a:off x="736662" y="2823598"/>
            <a:ext cx="10226992" cy="1125757"/>
          </a:xfrm>
          <a:prstGeom prst="rect">
            <a:avLst/>
          </a:prstGeom>
          <a:noFill/>
        </p:spPr>
        <p:txBody>
          <a:bodyPr wrap="square" lIns="91440" tIns="45720" rIns="91440" bIns="45720" rtlCol="0" anchor="t">
            <a:spAutoFit/>
          </a:bodyPr>
          <a:lstStyle/>
          <a:p>
            <a:pPr>
              <a:lnSpc>
                <a:spcPct val="200000"/>
              </a:lnSpc>
            </a:pPr>
            <a:r>
              <a:rPr lang="en-US" b="1"/>
              <a:t>Limitation of LDA</a:t>
            </a:r>
            <a:endParaRPr lang="en-US"/>
          </a:p>
          <a:p>
            <a:pPr marL="285750" indent="-285750">
              <a:lnSpc>
                <a:spcPct val="200000"/>
              </a:lnSpc>
              <a:buFont typeface="Arial" panose="020B0604020202020204" pitchFamily="34" charset="0"/>
              <a:buChar char="•"/>
            </a:pPr>
            <a:r>
              <a:rPr lang="en-US"/>
              <a:t>Create sparse doc-term matrix on short texts</a:t>
            </a:r>
          </a:p>
        </p:txBody>
      </p:sp>
    </p:spTree>
    <p:extLst>
      <p:ext uri="{BB962C8B-B14F-4D97-AF65-F5344CB8AC3E}">
        <p14:creationId xmlns:p14="http://schemas.microsoft.com/office/powerpoint/2010/main" val="1207821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33C74-8FE2-BE27-8CB3-36F3BB630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2B5E0B-BE62-10EB-3C85-9EE6490AFBE2}"/>
              </a:ext>
            </a:extLst>
          </p:cNvPr>
          <p:cNvSpPr>
            <a:spLocks noGrp="1"/>
          </p:cNvSpPr>
          <p:nvPr>
            <p:ph type="ctrTitle"/>
          </p:nvPr>
        </p:nvSpPr>
        <p:spPr>
          <a:xfrm>
            <a:off x="737419" y="98323"/>
            <a:ext cx="10913807" cy="894735"/>
          </a:xfrm>
        </p:spPr>
        <p:txBody>
          <a:bodyPr>
            <a:normAutofit/>
          </a:bodyPr>
          <a:lstStyle/>
          <a:p>
            <a:pPr algn="l"/>
            <a:r>
              <a:rPr lang="en-US" sz="4000" dirty="0"/>
              <a:t>Bitermplus – optimal # of topics </a:t>
            </a:r>
          </a:p>
        </p:txBody>
      </p:sp>
      <p:cxnSp>
        <p:nvCxnSpPr>
          <p:cNvPr id="5" name="Straight Connector 4">
            <a:extLst>
              <a:ext uri="{FF2B5EF4-FFF2-40B4-BE49-F238E27FC236}">
                <a16:creationId xmlns:a16="http://schemas.microsoft.com/office/drawing/2014/main" id="{5B1A5DD6-2308-6A80-004C-618EE4093153}"/>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713C5A0-28E1-4578-E00B-B1AE6616352A}"/>
              </a:ext>
            </a:extLst>
          </p:cNvPr>
          <p:cNvSpPr txBox="1"/>
          <p:nvPr/>
        </p:nvSpPr>
        <p:spPr>
          <a:xfrm>
            <a:off x="570271" y="1024066"/>
            <a:ext cx="10805652" cy="883383"/>
          </a:xfrm>
          <a:prstGeom prst="rect">
            <a:avLst/>
          </a:prstGeom>
          <a:noFill/>
        </p:spPr>
        <p:txBody>
          <a:bodyPr wrap="square" rtlCol="0">
            <a:spAutoFit/>
          </a:bodyPr>
          <a:lstStyle/>
          <a:p>
            <a:pPr>
              <a:lnSpc>
                <a:spcPct val="150000"/>
              </a:lnSpc>
            </a:pPr>
            <a:endParaRPr lang="en-US" dirty="0"/>
          </a:p>
          <a:p>
            <a:pPr marL="285750" indent="-285750">
              <a:lnSpc>
                <a:spcPct val="150000"/>
              </a:lnSpc>
              <a:buFont typeface="Arial" panose="020B0604020202020204" pitchFamily="34" charset="0"/>
              <a:buChar char="•"/>
            </a:pPr>
            <a:r>
              <a:rPr lang="en-US" dirty="0"/>
              <a:t>Optimal # of topics considered to between 10 to 15 from the following Elbow plot. </a:t>
            </a:r>
          </a:p>
        </p:txBody>
      </p:sp>
      <p:pic>
        <p:nvPicPr>
          <p:cNvPr id="1028" name="Picture 4">
            <a:extLst>
              <a:ext uri="{FF2B5EF4-FFF2-40B4-BE49-F238E27FC236}">
                <a16:creationId xmlns:a16="http://schemas.microsoft.com/office/drawing/2014/main" id="{7FDBBBC5-3E55-C090-E426-A700CAC34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757" y="2019148"/>
            <a:ext cx="55245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9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09232-A2F0-248F-2B99-2FD499D66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B86EE-E38E-6AF4-AE91-DABBB2D6FCB6}"/>
              </a:ext>
            </a:extLst>
          </p:cNvPr>
          <p:cNvSpPr>
            <a:spLocks noGrp="1"/>
          </p:cNvSpPr>
          <p:nvPr>
            <p:ph type="ctrTitle"/>
          </p:nvPr>
        </p:nvSpPr>
        <p:spPr>
          <a:xfrm>
            <a:off x="737419" y="98323"/>
            <a:ext cx="10913807" cy="894735"/>
          </a:xfrm>
        </p:spPr>
        <p:txBody>
          <a:bodyPr>
            <a:normAutofit/>
          </a:bodyPr>
          <a:lstStyle/>
          <a:p>
            <a:pPr algn="l"/>
            <a:r>
              <a:rPr lang="en-US" sz="4000" dirty="0"/>
              <a:t>Bitermplus – Topics</a:t>
            </a:r>
          </a:p>
        </p:txBody>
      </p:sp>
      <p:cxnSp>
        <p:nvCxnSpPr>
          <p:cNvPr id="5" name="Straight Connector 4">
            <a:extLst>
              <a:ext uri="{FF2B5EF4-FFF2-40B4-BE49-F238E27FC236}">
                <a16:creationId xmlns:a16="http://schemas.microsoft.com/office/drawing/2014/main" id="{F937405A-621D-06C4-E43C-53BE89D72BEB}"/>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D3E2765-F918-D76D-0C29-8EC02635D2D0}"/>
              </a:ext>
            </a:extLst>
          </p:cNvPr>
          <p:cNvSpPr txBox="1"/>
          <p:nvPr/>
        </p:nvSpPr>
        <p:spPr>
          <a:xfrm>
            <a:off x="825909" y="1140914"/>
            <a:ext cx="10825317"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Topics generated by Bitermplus</a:t>
            </a:r>
          </a:p>
        </p:txBody>
      </p:sp>
      <p:pic>
        <p:nvPicPr>
          <p:cNvPr id="6" name="Picture 5">
            <a:extLst>
              <a:ext uri="{FF2B5EF4-FFF2-40B4-BE49-F238E27FC236}">
                <a16:creationId xmlns:a16="http://schemas.microsoft.com/office/drawing/2014/main" id="{1D765CE4-59B9-8B43-E532-60641E4F0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735" y="2456486"/>
            <a:ext cx="10193173" cy="2810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6363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CE806-2892-B047-48CA-F1192EEE78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8825D-BCAA-0983-CB3A-397418255351}"/>
              </a:ext>
            </a:extLst>
          </p:cNvPr>
          <p:cNvSpPr>
            <a:spLocks noGrp="1"/>
          </p:cNvSpPr>
          <p:nvPr>
            <p:ph type="ctrTitle"/>
          </p:nvPr>
        </p:nvSpPr>
        <p:spPr>
          <a:xfrm>
            <a:off x="737419" y="98323"/>
            <a:ext cx="10913807" cy="894735"/>
          </a:xfrm>
        </p:spPr>
        <p:txBody>
          <a:bodyPr>
            <a:normAutofit/>
          </a:bodyPr>
          <a:lstStyle/>
          <a:p>
            <a:pPr algn="l"/>
            <a:r>
              <a:rPr lang="en-US" sz="4000" dirty="0"/>
              <a:t>Bitermplus – Word probabilities</a:t>
            </a:r>
          </a:p>
        </p:txBody>
      </p:sp>
      <p:cxnSp>
        <p:nvCxnSpPr>
          <p:cNvPr id="5" name="Straight Connector 4">
            <a:extLst>
              <a:ext uri="{FF2B5EF4-FFF2-40B4-BE49-F238E27FC236}">
                <a16:creationId xmlns:a16="http://schemas.microsoft.com/office/drawing/2014/main" id="{924AB837-5C8E-1119-DC7D-639D9E1DEB09}"/>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6A114FF-D150-23B6-8050-6BA718E53B6E}"/>
              </a:ext>
            </a:extLst>
          </p:cNvPr>
          <p:cNvSpPr txBox="1"/>
          <p:nvPr/>
        </p:nvSpPr>
        <p:spPr>
          <a:xfrm>
            <a:off x="825909" y="1140914"/>
            <a:ext cx="10825317" cy="467885"/>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t>Word prob</a:t>
            </a:r>
            <a:r>
              <a:rPr lang="en-US" dirty="0">
                <a:latin typeface="Aptos"/>
              </a:rPr>
              <a:t>abilitie</a:t>
            </a:r>
            <a:r>
              <a:rPr lang="en-US" dirty="0"/>
              <a:t>s for all the topics</a:t>
            </a:r>
          </a:p>
        </p:txBody>
      </p:sp>
      <p:pic>
        <p:nvPicPr>
          <p:cNvPr id="6" name="Picture 5" descr="A screenshot of a computer program&#10;&#10;Description automatically generated">
            <a:extLst>
              <a:ext uri="{FF2B5EF4-FFF2-40B4-BE49-F238E27FC236}">
                <a16:creationId xmlns:a16="http://schemas.microsoft.com/office/drawing/2014/main" id="{CD6CF238-7312-D3E5-9FB6-3AD4744A2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661" y="1756654"/>
            <a:ext cx="3210678" cy="46114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958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FACE4-F33E-FEA8-8DEE-782097A78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2762AF-4E0A-52DF-CEBE-2A0A4F60D68D}"/>
              </a:ext>
            </a:extLst>
          </p:cNvPr>
          <p:cNvSpPr>
            <a:spLocks noGrp="1"/>
          </p:cNvSpPr>
          <p:nvPr>
            <p:ph type="ctrTitle"/>
          </p:nvPr>
        </p:nvSpPr>
        <p:spPr>
          <a:xfrm>
            <a:off x="737419" y="98323"/>
            <a:ext cx="10913807" cy="894735"/>
          </a:xfrm>
        </p:spPr>
        <p:txBody>
          <a:bodyPr>
            <a:normAutofit/>
          </a:bodyPr>
          <a:lstStyle/>
          <a:p>
            <a:pPr algn="l"/>
            <a:r>
              <a:rPr lang="en-US" sz="4000" dirty="0" err="1"/>
              <a:t>Bitermplus</a:t>
            </a:r>
            <a:r>
              <a:rPr lang="en-US" sz="4000" dirty="0"/>
              <a:t> – Topic Probabilities</a:t>
            </a:r>
          </a:p>
        </p:txBody>
      </p:sp>
      <p:cxnSp>
        <p:nvCxnSpPr>
          <p:cNvPr id="5" name="Straight Connector 4">
            <a:extLst>
              <a:ext uri="{FF2B5EF4-FFF2-40B4-BE49-F238E27FC236}">
                <a16:creationId xmlns:a16="http://schemas.microsoft.com/office/drawing/2014/main" id="{A82C665C-D630-FD1F-CC4B-0075B68E8A9F}"/>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6FBC73D-AF45-8948-E089-7C51EBAC3D1F}"/>
              </a:ext>
            </a:extLst>
          </p:cNvPr>
          <p:cNvSpPr txBox="1"/>
          <p:nvPr/>
        </p:nvSpPr>
        <p:spPr>
          <a:xfrm>
            <a:off x="815749" y="1272994"/>
            <a:ext cx="10825317" cy="883383"/>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t>Topic distributions of top 5 documents.</a:t>
            </a:r>
          </a:p>
          <a:p>
            <a:pPr marL="285750" indent="-285750">
              <a:lnSpc>
                <a:spcPct val="150000"/>
              </a:lnSpc>
              <a:buFont typeface="Arial" panose="020B0604020202020204" pitchFamily="34" charset="0"/>
              <a:buChar char="•"/>
            </a:pPr>
            <a:r>
              <a:rPr lang="en-US" dirty="0"/>
              <a:t>Each record represent a document probability being assigned to the 12 chosen topics</a:t>
            </a:r>
          </a:p>
        </p:txBody>
      </p:sp>
      <p:pic>
        <p:nvPicPr>
          <p:cNvPr id="6" name="Picture 5" descr="A table of numbers with text&#10;&#10;Description automatically generated">
            <a:extLst>
              <a:ext uri="{FF2B5EF4-FFF2-40B4-BE49-F238E27FC236}">
                <a16:creationId xmlns:a16="http://schemas.microsoft.com/office/drawing/2014/main" id="{453D912A-B345-6052-658C-3D6C5B114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111" y="2751257"/>
            <a:ext cx="7611537" cy="28388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82830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421F5-D77E-E89C-8EF6-5F5BEECE4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951AFF-8562-770B-9910-22655521A29E}"/>
              </a:ext>
            </a:extLst>
          </p:cNvPr>
          <p:cNvSpPr>
            <a:spLocks noGrp="1"/>
          </p:cNvSpPr>
          <p:nvPr>
            <p:ph type="ctrTitle"/>
          </p:nvPr>
        </p:nvSpPr>
        <p:spPr>
          <a:xfrm>
            <a:off x="737419" y="98323"/>
            <a:ext cx="10913807" cy="894735"/>
          </a:xfrm>
        </p:spPr>
        <p:txBody>
          <a:bodyPr>
            <a:normAutofit/>
          </a:bodyPr>
          <a:lstStyle/>
          <a:p>
            <a:pPr algn="l"/>
            <a:r>
              <a:rPr lang="en-US" sz="4000" dirty="0" err="1"/>
              <a:t>Bitermplus</a:t>
            </a:r>
            <a:r>
              <a:rPr lang="en-US" sz="4000" dirty="0"/>
              <a:t> – Topic Prob</a:t>
            </a:r>
            <a:r>
              <a:rPr lang="en-US" sz="4000" dirty="0">
                <a:latin typeface="Aptos Display"/>
              </a:rPr>
              <a:t>abilitie</a:t>
            </a:r>
            <a:r>
              <a:rPr lang="en-US" sz="4000" dirty="0"/>
              <a:t>s correlation matrix</a:t>
            </a:r>
          </a:p>
        </p:txBody>
      </p:sp>
      <p:cxnSp>
        <p:nvCxnSpPr>
          <p:cNvPr id="5" name="Straight Connector 4">
            <a:extLst>
              <a:ext uri="{FF2B5EF4-FFF2-40B4-BE49-F238E27FC236}">
                <a16:creationId xmlns:a16="http://schemas.microsoft.com/office/drawing/2014/main" id="{35A1BEE2-8B81-615B-354A-FBB0AB2F6055}"/>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AEA4C08-3A70-0B9A-D7A7-B07FF437AF7A}"/>
              </a:ext>
            </a:extLst>
          </p:cNvPr>
          <p:cNvSpPr txBox="1"/>
          <p:nvPr/>
        </p:nvSpPr>
        <p:spPr>
          <a:xfrm>
            <a:off x="825909" y="1140914"/>
            <a:ext cx="10825317" cy="8833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Correlation between topic probabilities for each of the topic and patient readmission.</a:t>
            </a:r>
          </a:p>
          <a:p>
            <a:pPr marL="285750" indent="-285750">
              <a:lnSpc>
                <a:spcPct val="150000"/>
              </a:lnSpc>
              <a:buFont typeface="Arial" panose="020B0604020202020204" pitchFamily="34" charset="0"/>
              <a:buChar char="•"/>
            </a:pPr>
            <a:r>
              <a:rPr lang="en-US" dirty="0"/>
              <a:t>No correlation was found in the topic probabilities of documents w.r.t Patient readmission</a:t>
            </a:r>
          </a:p>
        </p:txBody>
      </p:sp>
      <p:pic>
        <p:nvPicPr>
          <p:cNvPr id="1026" name="Picture 2">
            <a:extLst>
              <a:ext uri="{FF2B5EF4-FFF2-40B4-BE49-F238E27FC236}">
                <a16:creationId xmlns:a16="http://schemas.microsoft.com/office/drawing/2014/main" id="{200BDF0E-65EA-F8A3-4C28-AB0DE5345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58" y="2269349"/>
            <a:ext cx="6216600" cy="4307942"/>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758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EDA</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A group of text on a white background&#10;&#10;Description automatically generated">
            <a:extLst>
              <a:ext uri="{FF2B5EF4-FFF2-40B4-BE49-F238E27FC236}">
                <a16:creationId xmlns:a16="http://schemas.microsoft.com/office/drawing/2014/main" id="{273761A0-D276-819E-79AF-B81575F2B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887793"/>
            <a:ext cx="11430000" cy="3258413"/>
          </a:xfrm>
          <a:prstGeom prst="rect">
            <a:avLst/>
          </a:prstGeom>
        </p:spPr>
      </p:pic>
    </p:spTree>
    <p:extLst>
      <p:ext uri="{BB962C8B-B14F-4D97-AF65-F5344CB8AC3E}">
        <p14:creationId xmlns:p14="http://schemas.microsoft.com/office/powerpoint/2010/main" val="134933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2785A-AF42-AD39-9B12-7471ADEC4B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49149-B357-64B9-8AD8-40BC9B9C90CE}"/>
              </a:ext>
            </a:extLst>
          </p:cNvPr>
          <p:cNvSpPr>
            <a:spLocks noGrp="1"/>
          </p:cNvSpPr>
          <p:nvPr>
            <p:ph type="ctrTitle"/>
          </p:nvPr>
        </p:nvSpPr>
        <p:spPr>
          <a:xfrm>
            <a:off x="845574" y="98323"/>
            <a:ext cx="10913807" cy="894735"/>
          </a:xfrm>
        </p:spPr>
        <p:txBody>
          <a:bodyPr>
            <a:normAutofit/>
          </a:bodyPr>
          <a:lstStyle/>
          <a:p>
            <a:pPr algn="l"/>
            <a:r>
              <a:rPr lang="en-US" sz="4000" dirty="0"/>
              <a:t>Topic Modeling – Key Takeaways</a:t>
            </a:r>
          </a:p>
        </p:txBody>
      </p:sp>
      <p:cxnSp>
        <p:nvCxnSpPr>
          <p:cNvPr id="5" name="Straight Connector 4">
            <a:extLst>
              <a:ext uri="{FF2B5EF4-FFF2-40B4-BE49-F238E27FC236}">
                <a16:creationId xmlns:a16="http://schemas.microsoft.com/office/drawing/2014/main" id="{936F17C7-7712-A93B-468D-FF299BDDB417}"/>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CA62DAF-F873-5B4A-D537-57A31610DCD6}"/>
              </a:ext>
            </a:extLst>
          </p:cNvPr>
          <p:cNvSpPr txBox="1"/>
          <p:nvPr/>
        </p:nvSpPr>
        <p:spPr>
          <a:xfrm>
            <a:off x="695473" y="1216403"/>
            <a:ext cx="10916423" cy="1679755"/>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US" dirty="0"/>
              <a:t>Generated topics are not correlated with target label</a:t>
            </a:r>
          </a:p>
          <a:p>
            <a:pPr marL="285750" indent="-285750">
              <a:lnSpc>
                <a:spcPct val="200000"/>
              </a:lnSpc>
              <a:buFont typeface="Arial" panose="020B0604020202020204" pitchFamily="34" charset="0"/>
              <a:buChar char="•"/>
            </a:pPr>
            <a:r>
              <a:rPr lang="en-US" dirty="0"/>
              <a:t> Low word probabilities defining weak topics</a:t>
            </a:r>
          </a:p>
          <a:p>
            <a:pPr marL="285750" indent="-285750">
              <a:lnSpc>
                <a:spcPct val="200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FF37A91E-862F-4590-40D5-772D8EBACCC9}"/>
              </a:ext>
            </a:extLst>
          </p:cNvPr>
          <p:cNvSpPr txBox="1"/>
          <p:nvPr/>
        </p:nvSpPr>
        <p:spPr>
          <a:xfrm>
            <a:off x="694888" y="2890380"/>
            <a:ext cx="9510119" cy="1125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b="1" dirty="0"/>
              <a:t>Future Direction:</a:t>
            </a:r>
            <a:endParaRPr lang="en-US"/>
          </a:p>
          <a:p>
            <a:pPr marL="285750" indent="-285750">
              <a:lnSpc>
                <a:spcPct val="200000"/>
              </a:lnSpc>
              <a:buFont typeface="Arial"/>
              <a:buChar char="•"/>
            </a:pPr>
            <a:r>
              <a:rPr lang="en-US" dirty="0"/>
              <a:t>Probabilities as feature vectors for readmission classification</a:t>
            </a:r>
          </a:p>
        </p:txBody>
      </p:sp>
    </p:spTree>
    <p:extLst>
      <p:ext uri="{BB962C8B-B14F-4D97-AF65-F5344CB8AC3E}">
        <p14:creationId xmlns:p14="http://schemas.microsoft.com/office/powerpoint/2010/main" val="367597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F22C3-1EF4-2A79-034E-12BFFEB58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0717F-CC84-89E5-A854-410D19AB3033}"/>
              </a:ext>
            </a:extLst>
          </p:cNvPr>
          <p:cNvSpPr>
            <a:spLocks noGrp="1"/>
          </p:cNvSpPr>
          <p:nvPr>
            <p:ph type="ctrTitle"/>
          </p:nvPr>
        </p:nvSpPr>
        <p:spPr>
          <a:xfrm>
            <a:off x="737419" y="98323"/>
            <a:ext cx="10913807" cy="894735"/>
          </a:xfrm>
        </p:spPr>
        <p:txBody>
          <a:bodyPr>
            <a:normAutofit/>
          </a:bodyPr>
          <a:lstStyle/>
          <a:p>
            <a:pPr algn="l"/>
            <a:r>
              <a:rPr lang="en-US" sz="4000" dirty="0"/>
              <a:t>Traditional Vectorization Techniques</a:t>
            </a:r>
          </a:p>
        </p:txBody>
      </p:sp>
      <p:cxnSp>
        <p:nvCxnSpPr>
          <p:cNvPr id="5" name="Straight Connector 4">
            <a:extLst>
              <a:ext uri="{FF2B5EF4-FFF2-40B4-BE49-F238E27FC236}">
                <a16:creationId xmlns:a16="http://schemas.microsoft.com/office/drawing/2014/main" id="{03D646EA-B006-1675-A1A8-B752C03DB0CA}"/>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54F7E14-6000-B0F9-C6E7-C975614C1369}"/>
              </a:ext>
            </a:extLst>
          </p:cNvPr>
          <p:cNvSpPr txBox="1"/>
          <p:nvPr/>
        </p:nvSpPr>
        <p:spPr>
          <a:xfrm>
            <a:off x="825909" y="1140914"/>
            <a:ext cx="10825317" cy="112575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a:t>Bag of Words</a:t>
            </a:r>
          </a:p>
          <a:p>
            <a:pPr marL="285750" indent="-285750">
              <a:lnSpc>
                <a:spcPct val="200000"/>
              </a:lnSpc>
              <a:buFont typeface="Arial" panose="020B0604020202020204" pitchFamily="34" charset="0"/>
              <a:buChar char="•"/>
            </a:pPr>
            <a:r>
              <a:rPr lang="en-US" sz="1800" dirty="0"/>
              <a:t>Term Frequency Inverse Document Frequency (TF-IDF)</a:t>
            </a:r>
            <a:endParaRPr lang="en-US" dirty="0"/>
          </a:p>
        </p:txBody>
      </p:sp>
    </p:spTree>
    <p:extLst>
      <p:ext uri="{BB962C8B-B14F-4D97-AF65-F5344CB8AC3E}">
        <p14:creationId xmlns:p14="http://schemas.microsoft.com/office/powerpoint/2010/main" val="2413027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F2EC8-9CD8-F0C6-C108-87B59C128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23DD16-0AC1-9553-35D4-95880333201C}"/>
              </a:ext>
            </a:extLst>
          </p:cNvPr>
          <p:cNvSpPr>
            <a:spLocks noGrp="1"/>
          </p:cNvSpPr>
          <p:nvPr>
            <p:ph type="ctrTitle"/>
          </p:nvPr>
        </p:nvSpPr>
        <p:spPr>
          <a:xfrm>
            <a:off x="747253" y="176981"/>
            <a:ext cx="9281652" cy="894735"/>
          </a:xfrm>
        </p:spPr>
        <p:txBody>
          <a:bodyPr>
            <a:normAutofit/>
          </a:bodyPr>
          <a:lstStyle/>
          <a:p>
            <a:pPr algn="l"/>
            <a:r>
              <a:rPr lang="en-US" sz="4000" dirty="0"/>
              <a:t>TF-IDF Approach</a:t>
            </a:r>
          </a:p>
        </p:txBody>
      </p:sp>
      <p:cxnSp>
        <p:nvCxnSpPr>
          <p:cNvPr id="5" name="Straight Connector 4">
            <a:extLst>
              <a:ext uri="{FF2B5EF4-FFF2-40B4-BE49-F238E27FC236}">
                <a16:creationId xmlns:a16="http://schemas.microsoft.com/office/drawing/2014/main" id="{4E118D9B-2767-24D7-04A4-65348234AD03}"/>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DF55CA2-C546-B36A-52E1-DDD3EE991014}"/>
              </a:ext>
            </a:extLst>
          </p:cNvPr>
          <p:cNvSpPr txBox="1"/>
          <p:nvPr/>
        </p:nvSpPr>
        <p:spPr>
          <a:xfrm>
            <a:off x="835742" y="1514168"/>
            <a:ext cx="9576619" cy="1679755"/>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US" dirty="0"/>
              <a:t>Convert patient notes into vectors using TF-IDF</a:t>
            </a:r>
          </a:p>
          <a:p>
            <a:pPr marL="285750" indent="-285750">
              <a:lnSpc>
                <a:spcPct val="200000"/>
              </a:lnSpc>
              <a:buFont typeface="Arial" panose="020B0604020202020204" pitchFamily="34" charset="0"/>
              <a:buChar char="•"/>
            </a:pPr>
            <a:r>
              <a:rPr lang="en-US" dirty="0"/>
              <a:t>Filter the words with frequency thresholding (Min: 20 occurrences, Max: 70% of docs)</a:t>
            </a:r>
          </a:p>
          <a:p>
            <a:pPr marL="285750" indent="-285750">
              <a:lnSpc>
                <a:spcPct val="200000"/>
              </a:lnSpc>
              <a:buFont typeface="Arial" panose="020B0604020202020204" pitchFamily="34" charset="0"/>
              <a:buChar char="•"/>
            </a:pPr>
            <a:r>
              <a:rPr lang="en-US" dirty="0"/>
              <a:t>Resultant matrix had 400+ features only from notes which initially had 5400+ features</a:t>
            </a:r>
          </a:p>
        </p:txBody>
      </p:sp>
    </p:spTree>
    <p:extLst>
      <p:ext uri="{BB962C8B-B14F-4D97-AF65-F5344CB8AC3E}">
        <p14:creationId xmlns:p14="http://schemas.microsoft.com/office/powerpoint/2010/main" val="169449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7CD8-0F04-DB58-80AF-331E03F09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AF4D6-34DD-3374-73E0-35DA21880F26}"/>
              </a:ext>
            </a:extLst>
          </p:cNvPr>
          <p:cNvSpPr>
            <a:spLocks noGrp="1"/>
          </p:cNvSpPr>
          <p:nvPr>
            <p:ph type="ctrTitle"/>
          </p:nvPr>
        </p:nvSpPr>
        <p:spPr>
          <a:xfrm>
            <a:off x="747253" y="176981"/>
            <a:ext cx="9281652" cy="894735"/>
          </a:xfrm>
        </p:spPr>
        <p:txBody>
          <a:bodyPr>
            <a:normAutofit/>
          </a:bodyPr>
          <a:lstStyle/>
          <a:p>
            <a:pPr algn="l"/>
            <a:r>
              <a:rPr lang="en-US" sz="4000" dirty="0"/>
              <a:t>Random Forest - Feature Selection</a:t>
            </a:r>
          </a:p>
        </p:txBody>
      </p:sp>
      <p:cxnSp>
        <p:nvCxnSpPr>
          <p:cNvPr id="5" name="Straight Connector 4">
            <a:extLst>
              <a:ext uri="{FF2B5EF4-FFF2-40B4-BE49-F238E27FC236}">
                <a16:creationId xmlns:a16="http://schemas.microsoft.com/office/drawing/2014/main" id="{AEE185A6-E885-B506-4809-1E81C2839233}"/>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78AB098-E05D-D672-04D1-8BC63041679A}"/>
              </a:ext>
            </a:extLst>
          </p:cNvPr>
          <p:cNvSpPr txBox="1"/>
          <p:nvPr/>
        </p:nvSpPr>
        <p:spPr>
          <a:xfrm>
            <a:off x="904567" y="1659194"/>
            <a:ext cx="9802761" cy="2233753"/>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US" dirty="0"/>
              <a:t>Features extracted from TF-IDF are concatenated with Demographic and other tabular features</a:t>
            </a:r>
          </a:p>
          <a:p>
            <a:pPr marL="285750" indent="-285750">
              <a:lnSpc>
                <a:spcPct val="200000"/>
              </a:lnSpc>
              <a:buFont typeface="Arial" panose="020B0604020202020204" pitchFamily="34" charset="0"/>
              <a:buChar char="•"/>
            </a:pPr>
            <a:r>
              <a:rPr lang="en-US" dirty="0"/>
              <a:t>Random Forest classifier is trained on concatenated data</a:t>
            </a:r>
          </a:p>
          <a:p>
            <a:pPr marL="285750" indent="-285750">
              <a:lnSpc>
                <a:spcPct val="200000"/>
              </a:lnSpc>
              <a:buFont typeface="Arial" panose="020B0604020202020204" pitchFamily="34" charset="0"/>
              <a:buChar char="•"/>
            </a:pPr>
            <a:r>
              <a:rPr lang="en-US" dirty="0"/>
              <a:t>Selected top 25% features (100+) from both types of data (Demographic, other tabular &amp; TF-IDF features)</a:t>
            </a:r>
          </a:p>
        </p:txBody>
      </p:sp>
    </p:spTree>
    <p:extLst>
      <p:ext uri="{BB962C8B-B14F-4D97-AF65-F5344CB8AC3E}">
        <p14:creationId xmlns:p14="http://schemas.microsoft.com/office/powerpoint/2010/main" val="791483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B94E2-5071-F93F-19D3-38DDDE7D8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AFCE1-04BA-9F8D-D8F8-7325ACA9AF0D}"/>
              </a:ext>
            </a:extLst>
          </p:cNvPr>
          <p:cNvSpPr>
            <a:spLocks noGrp="1"/>
          </p:cNvSpPr>
          <p:nvPr>
            <p:ph type="ctrTitle"/>
          </p:nvPr>
        </p:nvSpPr>
        <p:spPr>
          <a:xfrm>
            <a:off x="747253" y="176981"/>
            <a:ext cx="9281652" cy="894735"/>
          </a:xfrm>
        </p:spPr>
        <p:txBody>
          <a:bodyPr>
            <a:normAutofit/>
          </a:bodyPr>
          <a:lstStyle/>
          <a:p>
            <a:pPr algn="l"/>
            <a:r>
              <a:rPr lang="en-US" sz="4000" dirty="0"/>
              <a:t>Analysis Combinations</a:t>
            </a:r>
          </a:p>
        </p:txBody>
      </p:sp>
      <p:cxnSp>
        <p:nvCxnSpPr>
          <p:cNvPr id="5" name="Straight Connector 4">
            <a:extLst>
              <a:ext uri="{FF2B5EF4-FFF2-40B4-BE49-F238E27FC236}">
                <a16:creationId xmlns:a16="http://schemas.microsoft.com/office/drawing/2014/main" id="{3FAAA8A0-3D3E-FD43-2DF2-FB2C99596BCB}"/>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502A34E0-31CD-18DB-590F-6359F4EBF7D4}"/>
              </a:ext>
            </a:extLst>
          </p:cNvPr>
          <p:cNvGraphicFramePr>
            <a:graphicFrameLocks noGrp="1"/>
          </p:cNvGraphicFramePr>
          <p:nvPr>
            <p:extLst>
              <p:ext uri="{D42A27DB-BD31-4B8C-83A1-F6EECF244321}">
                <p14:modId xmlns:p14="http://schemas.microsoft.com/office/powerpoint/2010/main" val="123862275"/>
              </p:ext>
            </p:extLst>
          </p:nvPr>
        </p:nvGraphicFramePr>
        <p:xfrm>
          <a:off x="1181947" y="3959012"/>
          <a:ext cx="9196977" cy="2313120"/>
        </p:xfrm>
        <a:graphic>
          <a:graphicData uri="http://schemas.openxmlformats.org/drawingml/2006/table">
            <a:tbl>
              <a:tblPr>
                <a:tableStyleId>{5C22544A-7EE6-4342-B048-85BDC9FD1C3A}</a:tableStyleId>
              </a:tblPr>
              <a:tblGrid>
                <a:gridCol w="2728377">
                  <a:extLst>
                    <a:ext uri="{9D8B030D-6E8A-4147-A177-3AD203B41FA5}">
                      <a16:colId xmlns:a16="http://schemas.microsoft.com/office/drawing/2014/main" val="3574689285"/>
                    </a:ext>
                  </a:extLst>
                </a:gridCol>
                <a:gridCol w="1987558">
                  <a:extLst>
                    <a:ext uri="{9D8B030D-6E8A-4147-A177-3AD203B41FA5}">
                      <a16:colId xmlns:a16="http://schemas.microsoft.com/office/drawing/2014/main" val="3369607701"/>
                    </a:ext>
                  </a:extLst>
                </a:gridCol>
                <a:gridCol w="2077903">
                  <a:extLst>
                    <a:ext uri="{9D8B030D-6E8A-4147-A177-3AD203B41FA5}">
                      <a16:colId xmlns:a16="http://schemas.microsoft.com/office/drawing/2014/main" val="1002620802"/>
                    </a:ext>
                  </a:extLst>
                </a:gridCol>
                <a:gridCol w="2403139">
                  <a:extLst>
                    <a:ext uri="{9D8B030D-6E8A-4147-A177-3AD203B41FA5}">
                      <a16:colId xmlns:a16="http://schemas.microsoft.com/office/drawing/2014/main" val="1963114422"/>
                    </a:ext>
                  </a:extLst>
                </a:gridCol>
              </a:tblGrid>
              <a:tr h="1156560">
                <a:tc>
                  <a:txBody>
                    <a:bodyPr/>
                    <a:lstStyle/>
                    <a:p>
                      <a:pPr lvl="0" algn="ctr">
                        <a:buNone/>
                      </a:pPr>
                      <a:r>
                        <a:rPr lang="en-US" sz="1600" b="1" u="none" strike="noStrike" dirty="0">
                          <a:effectLst/>
                        </a:rPr>
                        <a:t>All Patients</a:t>
                      </a:r>
                      <a:endParaRPr lang="en-US" sz="1600" b="1" i="0" u="none" strike="noStrike">
                        <a:solidFill>
                          <a:srgbClr val="000000"/>
                        </a:solidFill>
                        <a:effectLst/>
                        <a:latin typeface="Calibri"/>
                      </a:endParaRPr>
                    </a:p>
                  </a:txBody>
                  <a:tcPr marL="7620" marR="7620" marT="7620" marB="0" anchor="ctr"/>
                </a:tc>
                <a:tc>
                  <a:txBody>
                    <a:bodyPr/>
                    <a:lstStyle/>
                    <a:p>
                      <a:pPr lvl="0" algn="ctr">
                        <a:buNone/>
                      </a:pPr>
                      <a:r>
                        <a:rPr lang="en-US" sz="1600" u="none" strike="noStrike" dirty="0">
                          <a:effectLst/>
                        </a:rPr>
                        <a:t>Demo</a:t>
                      </a:r>
                      <a:endParaRPr lang="en-US" sz="1600" b="0" i="0" u="none" strike="noStrike">
                        <a:solidFill>
                          <a:srgbClr val="000000"/>
                        </a:solidFill>
                        <a:effectLst/>
                        <a:latin typeface="Calibri"/>
                      </a:endParaRPr>
                    </a:p>
                  </a:txBody>
                  <a:tcPr marL="7620" marR="7620" marT="7620" marB="0" anchor="ctr"/>
                </a:tc>
                <a:tc>
                  <a:txBody>
                    <a:bodyPr/>
                    <a:lstStyle/>
                    <a:p>
                      <a:pPr lvl="0" algn="ctr">
                        <a:buNone/>
                      </a:pPr>
                      <a:r>
                        <a:rPr lang="en-US" sz="1600" u="none" strike="noStrike" dirty="0">
                          <a:effectLst/>
                        </a:rPr>
                        <a:t>Demo + Tabular</a:t>
                      </a:r>
                      <a:endParaRPr lang="en-US" sz="1600" b="0" i="0" u="none" strike="noStrike">
                        <a:solidFill>
                          <a:srgbClr val="000000"/>
                        </a:solidFill>
                        <a:effectLst/>
                        <a:latin typeface="Calibri"/>
                      </a:endParaRPr>
                    </a:p>
                  </a:txBody>
                  <a:tcPr marL="7620" marR="7620" marT="7620" marB="0" anchor="ctr"/>
                </a:tc>
                <a:tc>
                  <a:txBody>
                    <a:bodyPr/>
                    <a:lstStyle/>
                    <a:p>
                      <a:pPr lvl="0" algn="ctr">
                        <a:buNone/>
                      </a:pPr>
                      <a:r>
                        <a:rPr lang="en-US" sz="1600" u="none" strike="noStrike" dirty="0">
                          <a:effectLst/>
                        </a:rPr>
                        <a:t>Demo + Tabular + Notes</a:t>
                      </a:r>
                      <a:endParaRPr lang="en-US" sz="1600" b="0" i="0" u="none" strike="noStrike">
                        <a:solidFill>
                          <a:srgbClr val="000000"/>
                        </a:solidFill>
                        <a:effectLst/>
                        <a:latin typeface="Calibri"/>
                      </a:endParaRPr>
                    </a:p>
                  </a:txBody>
                  <a:tcPr marL="7620" marR="7620" marT="7620" marB="0" anchor="ctr"/>
                </a:tc>
                <a:extLst>
                  <a:ext uri="{0D108BD9-81ED-4DB2-BD59-A6C34878D82A}">
                    <a16:rowId xmlns:a16="http://schemas.microsoft.com/office/drawing/2014/main" val="3384681725"/>
                  </a:ext>
                </a:extLst>
              </a:tr>
              <a:tr h="1156560">
                <a:tc>
                  <a:txBody>
                    <a:bodyPr/>
                    <a:lstStyle/>
                    <a:p>
                      <a:pPr lvl="0" algn="ctr">
                        <a:buNone/>
                      </a:pPr>
                      <a:r>
                        <a:rPr lang="en-US" sz="1600" b="1" u="none" strike="noStrike" dirty="0">
                          <a:effectLst/>
                        </a:rPr>
                        <a:t>Patients with notes</a:t>
                      </a:r>
                      <a:endParaRPr lang="en-US" sz="1600" b="1" i="0" u="none" strike="noStrike">
                        <a:solidFill>
                          <a:srgbClr val="000000"/>
                        </a:solidFill>
                        <a:effectLst/>
                        <a:latin typeface="Calibri"/>
                      </a:endParaRPr>
                    </a:p>
                  </a:txBody>
                  <a:tcPr marL="7620" marR="7620" marT="7620" marB="0" anchor="ctr"/>
                </a:tc>
                <a:tc>
                  <a:txBody>
                    <a:bodyPr/>
                    <a:lstStyle/>
                    <a:p>
                      <a:pPr lvl="0" algn="ctr">
                        <a:buNone/>
                      </a:pPr>
                      <a:r>
                        <a:rPr lang="en-US" sz="1600" u="none" strike="noStrike" dirty="0">
                          <a:effectLst/>
                        </a:rPr>
                        <a:t>Demo</a:t>
                      </a:r>
                      <a:endParaRPr lang="en-US" sz="1600" b="0" i="0" u="none" strike="noStrike">
                        <a:solidFill>
                          <a:srgbClr val="000000"/>
                        </a:solidFill>
                        <a:effectLst/>
                        <a:latin typeface="Calibri"/>
                      </a:endParaRPr>
                    </a:p>
                  </a:txBody>
                  <a:tcPr marL="7620" marR="7620" marT="7620" marB="0" anchor="ctr"/>
                </a:tc>
                <a:tc>
                  <a:txBody>
                    <a:bodyPr/>
                    <a:lstStyle/>
                    <a:p>
                      <a:pPr lvl="0" algn="ctr">
                        <a:buNone/>
                      </a:pPr>
                      <a:r>
                        <a:rPr lang="en-US" sz="1600" u="none" strike="noStrike" dirty="0">
                          <a:effectLst/>
                        </a:rPr>
                        <a:t>Demo + Tabular</a:t>
                      </a:r>
                      <a:endParaRPr lang="en-US" sz="1600" b="0" i="0" u="none" strike="noStrike">
                        <a:solidFill>
                          <a:srgbClr val="000000"/>
                        </a:solidFill>
                        <a:effectLst/>
                        <a:latin typeface="Calibri"/>
                      </a:endParaRPr>
                    </a:p>
                  </a:txBody>
                  <a:tcPr marL="7620" marR="7620" marT="7620" marB="0" anchor="ctr"/>
                </a:tc>
                <a:tc>
                  <a:txBody>
                    <a:bodyPr/>
                    <a:lstStyle/>
                    <a:p>
                      <a:pPr lvl="0" algn="ctr">
                        <a:buNone/>
                      </a:pPr>
                      <a:r>
                        <a:rPr lang="en-US" sz="1600" u="none" strike="noStrike" dirty="0">
                          <a:effectLst/>
                        </a:rPr>
                        <a:t>Demo + Tabular + Notes</a:t>
                      </a:r>
                      <a:endParaRPr lang="en-US" sz="1600" b="0" i="0" u="none" strike="noStrike">
                        <a:solidFill>
                          <a:srgbClr val="000000"/>
                        </a:solidFill>
                        <a:effectLst/>
                        <a:latin typeface="Calibri"/>
                      </a:endParaRPr>
                    </a:p>
                  </a:txBody>
                  <a:tcPr marL="7620" marR="7620" marT="7620" marB="0" anchor="ctr"/>
                </a:tc>
                <a:extLst>
                  <a:ext uri="{0D108BD9-81ED-4DB2-BD59-A6C34878D82A}">
                    <a16:rowId xmlns:a16="http://schemas.microsoft.com/office/drawing/2014/main" val="2119036256"/>
                  </a:ext>
                </a:extLst>
              </a:tr>
            </a:tbl>
          </a:graphicData>
        </a:graphic>
      </p:graphicFrame>
      <p:sp>
        <p:nvSpPr>
          <p:cNvPr id="4" name="TextBox 3">
            <a:extLst>
              <a:ext uri="{FF2B5EF4-FFF2-40B4-BE49-F238E27FC236}">
                <a16:creationId xmlns:a16="http://schemas.microsoft.com/office/drawing/2014/main" id="{5407B1D4-1EF3-8E0D-963B-E083381D1779}"/>
              </a:ext>
            </a:extLst>
          </p:cNvPr>
          <p:cNvSpPr txBox="1"/>
          <p:nvPr/>
        </p:nvSpPr>
        <p:spPr>
          <a:xfrm>
            <a:off x="942340" y="1363980"/>
            <a:ext cx="96901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t>Records</a:t>
            </a:r>
            <a:endParaRPr lang="en-GB" dirty="0"/>
          </a:p>
          <a:p>
            <a:pPr marL="285750" indent="-285750">
              <a:buFont typeface="Arial"/>
              <a:buChar char="•"/>
            </a:pPr>
            <a:r>
              <a:rPr lang="en-GB" dirty="0"/>
              <a:t>All Patients – All the records</a:t>
            </a:r>
          </a:p>
          <a:p>
            <a:pPr marL="285750" indent="-285750">
              <a:buFont typeface="Arial"/>
              <a:buChar char="•"/>
            </a:pPr>
            <a:r>
              <a:rPr lang="en-GB" dirty="0"/>
              <a:t>Patients with notes – Records of the patients with notes</a:t>
            </a:r>
          </a:p>
          <a:p>
            <a:pPr marL="285750" indent="-285750">
              <a:buFont typeface="Arial"/>
              <a:buChar char="•"/>
            </a:pPr>
            <a:endParaRPr lang="en-GB" dirty="0"/>
          </a:p>
          <a:p>
            <a:r>
              <a:rPr lang="en-GB" b="1" dirty="0"/>
              <a:t>Features</a:t>
            </a:r>
          </a:p>
          <a:p>
            <a:pPr marL="285750" indent="-285750">
              <a:buFont typeface="Arial"/>
              <a:buChar char="•"/>
            </a:pPr>
            <a:r>
              <a:rPr lang="en-GB" dirty="0"/>
              <a:t>Demo – Demographics Features </a:t>
            </a:r>
          </a:p>
          <a:p>
            <a:pPr marL="285750" indent="-285750">
              <a:buFont typeface="Arial"/>
              <a:buChar char="•"/>
            </a:pPr>
            <a:r>
              <a:rPr lang="en-GB" dirty="0"/>
              <a:t>Demo + Tabular – Demographic and other tabular features (SDOH)</a:t>
            </a:r>
          </a:p>
          <a:p>
            <a:pPr marL="285750" indent="-285750">
              <a:buFont typeface="Arial,Sans-Serif"/>
              <a:buChar char="•"/>
            </a:pPr>
            <a:r>
              <a:rPr lang="en-GB" dirty="0"/>
              <a:t>Demo + Tabular – Demographic, other tabular features (SDOH) and Notes (TF-IDF vectors)</a:t>
            </a:r>
          </a:p>
          <a:p>
            <a:pPr marL="285750" indent="-285750">
              <a:buFont typeface="Arial,Sans-Serif"/>
              <a:buChar char="•"/>
            </a:pPr>
            <a:endParaRPr lang="en-GB" dirty="0"/>
          </a:p>
        </p:txBody>
      </p:sp>
    </p:spTree>
    <p:extLst>
      <p:ext uri="{BB962C8B-B14F-4D97-AF65-F5344CB8AC3E}">
        <p14:creationId xmlns:p14="http://schemas.microsoft.com/office/powerpoint/2010/main" val="3482675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B9CBE-6DFD-714A-67F7-FFD6D11080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7C8A7-31F8-AFF4-C0EC-2D716D5B21FF}"/>
              </a:ext>
            </a:extLst>
          </p:cNvPr>
          <p:cNvSpPr>
            <a:spLocks noGrp="1"/>
          </p:cNvSpPr>
          <p:nvPr>
            <p:ph type="ctrTitle"/>
          </p:nvPr>
        </p:nvSpPr>
        <p:spPr>
          <a:xfrm>
            <a:off x="747252" y="176981"/>
            <a:ext cx="10392695" cy="894735"/>
          </a:xfrm>
        </p:spPr>
        <p:txBody>
          <a:bodyPr>
            <a:normAutofit/>
          </a:bodyPr>
          <a:lstStyle/>
          <a:p>
            <a:pPr algn="l"/>
            <a:r>
              <a:rPr lang="en-US" sz="4000" dirty="0"/>
              <a:t>Analysis Combinations – Performance </a:t>
            </a:r>
          </a:p>
        </p:txBody>
      </p:sp>
      <p:cxnSp>
        <p:nvCxnSpPr>
          <p:cNvPr id="5" name="Straight Connector 4">
            <a:extLst>
              <a:ext uri="{FF2B5EF4-FFF2-40B4-BE49-F238E27FC236}">
                <a16:creationId xmlns:a16="http://schemas.microsoft.com/office/drawing/2014/main" id="{E8972E6F-6F12-75D9-FC30-E1C5C2134B9E}"/>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4" name="Table 3">
            <a:extLst>
              <a:ext uri="{FF2B5EF4-FFF2-40B4-BE49-F238E27FC236}">
                <a16:creationId xmlns:a16="http://schemas.microsoft.com/office/drawing/2014/main" id="{B1156D32-8EB6-71E5-C219-E7BEE7B6CAF6}"/>
              </a:ext>
            </a:extLst>
          </p:cNvPr>
          <p:cNvGraphicFramePr>
            <a:graphicFrameLocks noGrp="1"/>
          </p:cNvGraphicFramePr>
          <p:nvPr>
            <p:extLst>
              <p:ext uri="{D42A27DB-BD31-4B8C-83A1-F6EECF244321}">
                <p14:modId xmlns:p14="http://schemas.microsoft.com/office/powerpoint/2010/main" val="2540314173"/>
              </p:ext>
            </p:extLst>
          </p:nvPr>
        </p:nvGraphicFramePr>
        <p:xfrm>
          <a:off x="369794" y="2267771"/>
          <a:ext cx="11442700" cy="4199617"/>
        </p:xfrm>
        <a:graphic>
          <a:graphicData uri="http://schemas.openxmlformats.org/drawingml/2006/table">
            <a:tbl>
              <a:tblPr bandRow="1">
                <a:tableStyleId>{5C22544A-7EE6-4342-B048-85BDC9FD1C3A}</a:tableStyleId>
              </a:tblPr>
              <a:tblGrid>
                <a:gridCol w="584200">
                  <a:extLst>
                    <a:ext uri="{9D8B030D-6E8A-4147-A177-3AD203B41FA5}">
                      <a16:colId xmlns:a16="http://schemas.microsoft.com/office/drawing/2014/main" val="755412270"/>
                    </a:ext>
                  </a:extLst>
                </a:gridCol>
                <a:gridCol w="1574800">
                  <a:extLst>
                    <a:ext uri="{9D8B030D-6E8A-4147-A177-3AD203B41FA5}">
                      <a16:colId xmlns:a16="http://schemas.microsoft.com/office/drawing/2014/main" val="3799184508"/>
                    </a:ext>
                  </a:extLst>
                </a:gridCol>
                <a:gridCol w="1727200">
                  <a:extLst>
                    <a:ext uri="{9D8B030D-6E8A-4147-A177-3AD203B41FA5}">
                      <a16:colId xmlns:a16="http://schemas.microsoft.com/office/drawing/2014/main" val="1253130411"/>
                    </a:ext>
                  </a:extLst>
                </a:gridCol>
                <a:gridCol w="1612900">
                  <a:extLst>
                    <a:ext uri="{9D8B030D-6E8A-4147-A177-3AD203B41FA5}">
                      <a16:colId xmlns:a16="http://schemas.microsoft.com/office/drawing/2014/main" val="1148449906"/>
                    </a:ext>
                  </a:extLst>
                </a:gridCol>
                <a:gridCol w="1612900">
                  <a:extLst>
                    <a:ext uri="{9D8B030D-6E8A-4147-A177-3AD203B41FA5}">
                      <a16:colId xmlns:a16="http://schemas.microsoft.com/office/drawing/2014/main" val="1306768322"/>
                    </a:ext>
                  </a:extLst>
                </a:gridCol>
                <a:gridCol w="1612900">
                  <a:extLst>
                    <a:ext uri="{9D8B030D-6E8A-4147-A177-3AD203B41FA5}">
                      <a16:colId xmlns:a16="http://schemas.microsoft.com/office/drawing/2014/main" val="236206893"/>
                    </a:ext>
                  </a:extLst>
                </a:gridCol>
                <a:gridCol w="1358900">
                  <a:extLst>
                    <a:ext uri="{9D8B030D-6E8A-4147-A177-3AD203B41FA5}">
                      <a16:colId xmlns:a16="http://schemas.microsoft.com/office/drawing/2014/main" val="3202798334"/>
                    </a:ext>
                  </a:extLst>
                </a:gridCol>
                <a:gridCol w="1358900">
                  <a:extLst>
                    <a:ext uri="{9D8B030D-6E8A-4147-A177-3AD203B41FA5}">
                      <a16:colId xmlns:a16="http://schemas.microsoft.com/office/drawing/2014/main" val="582380440"/>
                    </a:ext>
                  </a:extLst>
                </a:gridCol>
              </a:tblGrid>
              <a:tr h="230907">
                <a:tc>
                  <a:txBody>
                    <a:bodyPr/>
                    <a:lstStyle/>
                    <a:p>
                      <a:pPr algn="ctr" fontAlgn="b"/>
                      <a:r>
                        <a:rPr lang="en-US" sz="1200" b="1" i="0" u="none" strike="noStrike" dirty="0">
                          <a:solidFill>
                            <a:srgbClr val="000000"/>
                          </a:solidFill>
                          <a:effectLst/>
                          <a:latin typeface="Calibri"/>
                        </a:rPr>
                        <a: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1" i="0" u="none" strike="noStrike" dirty="0">
                          <a:solidFill>
                            <a:srgbClr val="000000"/>
                          </a:solidFill>
                          <a:effectLst/>
                          <a:latin typeface="Calibri"/>
                        </a:rPr>
                        <a:t>Patients - Subsets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1" i="0" u="none" strike="noStrike" dirty="0">
                          <a:solidFill>
                            <a:srgbClr val="000000"/>
                          </a:solidFill>
                          <a:effectLst/>
                          <a:latin typeface="Calibri"/>
                        </a:rPr>
                        <a:t>Features - Subsets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1" i="0" u="none" strike="noStrike" dirty="0">
                          <a:solidFill>
                            <a:srgbClr val="000000"/>
                          </a:solidFill>
                          <a:effectLst/>
                          <a:latin typeface="Calibri"/>
                        </a:rPr>
                        <a:t>Model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1" i="0" u="none" strike="noStrike" dirty="0">
                          <a:solidFill>
                            <a:srgbClr val="000000"/>
                          </a:solidFill>
                          <a:effectLst/>
                          <a:latin typeface="Calibri"/>
                        </a:rPr>
                        <a:t>Before FS CV AUC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1" i="0" u="none" strike="noStrike" dirty="0">
                          <a:solidFill>
                            <a:srgbClr val="000000"/>
                          </a:solidFill>
                          <a:effectLst/>
                          <a:latin typeface="Calibri"/>
                        </a:rPr>
                        <a:t>RF Feature selection AUC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1" i="0" u="none" strike="noStrike" dirty="0">
                          <a:solidFill>
                            <a:srgbClr val="000000"/>
                          </a:solidFill>
                          <a:effectLst/>
                          <a:latin typeface="Calibri"/>
                        </a:rPr>
                        <a:t>After FS CV AUC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1" i="0" u="none" strike="noStrike" dirty="0">
                          <a:solidFill>
                            <a:srgbClr val="000000"/>
                          </a:solidFill>
                          <a:effectLst/>
                          <a:latin typeface="Calibri"/>
                        </a:rPr>
                        <a:t>Test AUC</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56053179"/>
                  </a:ext>
                </a:extLst>
              </a:tr>
              <a:tr h="216475">
                <a:tc>
                  <a:txBody>
                    <a:bodyPr/>
                    <a:lstStyle/>
                    <a:p>
                      <a:pPr algn="ctr" fontAlgn="b"/>
                      <a:r>
                        <a:rPr lang="en-US" sz="1200" b="0" i="0" u="none" strike="noStrike" dirty="0">
                          <a:solidFill>
                            <a:srgbClr val="000000"/>
                          </a:solidFill>
                          <a:effectLst/>
                          <a:latin typeface="Calibri"/>
                        </a:rPr>
                        <a:t>1</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b"/>
                      <a:r>
                        <a:rPr lang="en-US" sz="1200" b="0" i="0" u="none" strike="noStrike" dirty="0">
                          <a:solidFill>
                            <a:srgbClr val="000000"/>
                          </a:solidFill>
                          <a:effectLst/>
                          <a:latin typeface="Calibri"/>
                        </a:rPr>
                        <a:t>All patients</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l" fontAlgn="b"/>
                      <a:r>
                        <a:rPr lang="en-US" sz="1200" b="0" i="0" u="none" strike="noStrike" dirty="0">
                          <a:solidFill>
                            <a:srgbClr val="000000"/>
                          </a:solidFill>
                          <a:effectLst/>
                          <a:latin typeface="Calibri"/>
                        </a:rPr>
                        <a:t>Demo</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l" fontAlgn="b"/>
                      <a:r>
                        <a:rPr lang="en-US" sz="1200" b="0" i="0" u="none" strike="noStrike" err="1">
                          <a:solidFill>
                            <a:srgbClr val="000000"/>
                          </a:solidFill>
                          <a:effectLst/>
                          <a:latin typeface="Calibri"/>
                        </a:rPr>
                        <a:t>RandomForestClassifier</a:t>
                      </a:r>
                      <a:endParaRPr lang="en-US" sz="1200" b="0" i="0" u="none" strike="noStrike" dirty="0" err="1">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b"/>
                      <a:r>
                        <a:rPr lang="en-US" sz="1200" b="0" i="0" u="none" strike="noStrike" dirty="0">
                          <a:solidFill>
                            <a:srgbClr val="000000"/>
                          </a:solidFill>
                          <a:effectLst/>
                          <a:latin typeface="Calibri"/>
                        </a:rPr>
                        <a:t>0.5677 (± 0.0200)</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rowSpan="3">
                  <a:txBody>
                    <a:bodyPr/>
                    <a:lstStyle/>
                    <a:p>
                      <a:pPr algn="ctr" fontAlgn="b"/>
                      <a:r>
                        <a:rPr lang="en-US" sz="1200" b="0" i="0" u="none" strike="noStrike" dirty="0">
                          <a:solidFill>
                            <a:srgbClr val="000000"/>
                          </a:solidFill>
                          <a:effectLst/>
                          <a:latin typeface="Calibri"/>
                        </a:rPr>
                        <a:t>0.5677 (± 0.0200)</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0.5864 (± 0.0100)</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b"/>
                      <a:r>
                        <a:rPr lang="en-US" sz="1200" b="0" i="0" u="none" strike="noStrike" dirty="0">
                          <a:solidFill>
                            <a:srgbClr val="000000"/>
                          </a:solidFill>
                          <a:effectLst/>
                          <a:latin typeface="Calibri"/>
                        </a:rPr>
                        <a:t>0.614</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362486181"/>
                  </a:ext>
                </a:extLst>
              </a:tr>
              <a:tr h="216475">
                <a:tc>
                  <a:txBody>
                    <a:bodyPr/>
                    <a:lstStyle/>
                    <a:p>
                      <a:pPr algn="ctr" fontAlgn="b"/>
                      <a:r>
                        <a:rPr lang="en-US" sz="1200" b="0" i="0" u="none" strike="noStrike" dirty="0">
                          <a:solidFill>
                            <a:srgbClr val="000000"/>
                          </a:solidFill>
                          <a:effectLst/>
                          <a:latin typeface="Calibri"/>
                        </a:rPr>
                        <a:t>2</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b"/>
                      <a:r>
                        <a:rPr lang="en-US" sz="1200" b="0" i="0" u="none" strike="noStrike" dirty="0">
                          <a:solidFill>
                            <a:srgbClr val="000000"/>
                          </a:solidFill>
                          <a:effectLst/>
                          <a:latin typeface="Calibri"/>
                        </a:rPr>
                        <a:t>All patients</a:t>
                      </a:r>
                    </a:p>
                  </a:txBody>
                  <a:tcPr marL="9525" marR="9525" marT="9525" marB="0" anchor="b">
                    <a:lnL>
                      <a:noFill/>
                    </a:lnL>
                    <a:lnR>
                      <a:noFill/>
                    </a:lnR>
                    <a:lnT>
                      <a:noFill/>
                    </a:lnT>
                    <a:lnB>
                      <a:noFill/>
                    </a:lnB>
                    <a:solidFill>
                      <a:srgbClr val="FFF2CC"/>
                    </a:solidFill>
                  </a:tcPr>
                </a:tc>
                <a:tc>
                  <a:txBody>
                    <a:bodyPr/>
                    <a:lstStyle/>
                    <a:p>
                      <a:pPr algn="l" fontAlgn="b"/>
                      <a:r>
                        <a:rPr lang="en-US" sz="1200" b="0" i="0" u="none" strike="noStrike" dirty="0">
                          <a:solidFill>
                            <a:srgbClr val="000000"/>
                          </a:solidFill>
                          <a:effectLst/>
                          <a:latin typeface="Calibri"/>
                        </a:rPr>
                        <a:t>Demo</a:t>
                      </a:r>
                    </a:p>
                  </a:txBody>
                  <a:tcPr marL="9525" marR="9525" marT="9525" marB="0" anchor="b">
                    <a:lnL>
                      <a:noFill/>
                    </a:lnL>
                    <a:lnR>
                      <a:noFill/>
                    </a:lnR>
                    <a:lnT>
                      <a:noFill/>
                    </a:lnT>
                    <a:lnB>
                      <a:noFill/>
                    </a:lnB>
                    <a:solidFill>
                      <a:srgbClr val="FFF2CC"/>
                    </a:solidFill>
                  </a:tcPr>
                </a:tc>
                <a:tc>
                  <a:txBody>
                    <a:bodyPr/>
                    <a:lstStyle/>
                    <a:p>
                      <a:pPr algn="l" fontAlgn="b"/>
                      <a:r>
                        <a:rPr lang="en-US" sz="1200" b="0" i="0" u="none" strike="noStrike" err="1">
                          <a:solidFill>
                            <a:srgbClr val="000000"/>
                          </a:solidFill>
                          <a:effectLst/>
                          <a:latin typeface="Calibri"/>
                        </a:rPr>
                        <a:t>AdaBoostClassifier</a:t>
                      </a:r>
                      <a:endParaRPr lang="en-US" sz="1200" b="0" i="0" u="none" strike="noStrike" dirty="0" err="1">
                        <a:solidFill>
                          <a:srgbClr val="000000"/>
                        </a:solidFill>
                        <a:effectLst/>
                        <a:latin typeface="Calibri"/>
                      </a:endParaRPr>
                    </a:p>
                  </a:txBody>
                  <a:tcPr marL="9525" marR="9525" marT="9525" marB="0" anchor="b">
                    <a:lnL>
                      <a:noFill/>
                    </a:lnL>
                    <a:lnR>
                      <a:noFill/>
                    </a:lnR>
                    <a:lnT>
                      <a:noFill/>
                    </a:lnT>
                    <a:lnB>
                      <a:noFill/>
                    </a:lnB>
                    <a:solidFill>
                      <a:srgbClr val="FFF2CC"/>
                    </a:solidFill>
                  </a:tcPr>
                </a:tc>
                <a:tc>
                  <a:txBody>
                    <a:bodyPr/>
                    <a:lstStyle/>
                    <a:p>
                      <a:pPr algn="ctr" fontAlgn="b"/>
                      <a:r>
                        <a:rPr lang="en-US" sz="1200" b="0" i="0" u="none" strike="noStrike" dirty="0">
                          <a:solidFill>
                            <a:srgbClr val="000000"/>
                          </a:solidFill>
                          <a:effectLst/>
                          <a:latin typeface="Calibri"/>
                        </a:rPr>
                        <a:t>0.6382 (± 0.0140)</a:t>
                      </a:r>
                    </a:p>
                  </a:txBody>
                  <a:tcPr marL="9525" marR="9525" marT="9525" marB="0" anchor="b">
                    <a:lnL>
                      <a:noFill/>
                    </a:lnL>
                    <a:lnR>
                      <a:noFill/>
                    </a:lnR>
                    <a:lnT>
                      <a:noFill/>
                    </a:lnT>
                    <a:lnB>
                      <a:noFill/>
                    </a:lnB>
                    <a:solidFill>
                      <a:srgbClr val="FFF2CC"/>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0.6169 (± 0.0076)</a:t>
                      </a:r>
                    </a:p>
                  </a:txBody>
                  <a:tcPr marL="9525" marR="9525" marT="9525" marB="0" anchor="b">
                    <a:lnL>
                      <a:noFill/>
                    </a:lnL>
                    <a:lnR>
                      <a:noFill/>
                    </a:lnR>
                    <a:lnT>
                      <a:noFill/>
                    </a:lnT>
                    <a:lnB>
                      <a:noFill/>
                    </a:lnB>
                    <a:solidFill>
                      <a:srgbClr val="FFF2CC"/>
                    </a:solidFill>
                  </a:tcPr>
                </a:tc>
                <a:tc>
                  <a:txBody>
                    <a:bodyPr/>
                    <a:lstStyle/>
                    <a:p>
                      <a:pPr algn="ctr" fontAlgn="b"/>
                      <a:r>
                        <a:rPr lang="en-US" sz="1200" b="0" i="0" u="none" strike="noStrike" dirty="0">
                          <a:solidFill>
                            <a:srgbClr val="000000"/>
                          </a:solidFill>
                          <a:effectLst/>
                          <a:latin typeface="Calibri"/>
                        </a:rPr>
                        <a:t>0.647</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293813724"/>
                  </a:ext>
                </a:extLst>
              </a:tr>
              <a:tr h="230907">
                <a:tc>
                  <a:txBody>
                    <a:bodyPr/>
                    <a:lstStyle/>
                    <a:p>
                      <a:pPr algn="ctr" fontAlgn="b"/>
                      <a:r>
                        <a:rPr lang="en-US" sz="1200" b="0" i="0" u="none" strike="noStrike" dirty="0">
                          <a:solidFill>
                            <a:srgbClr val="000000"/>
                          </a:solidFill>
                          <a:effectLst/>
                          <a:latin typeface="Calibri"/>
                        </a:rPr>
                        <a:t>3</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All patients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200" b="0" i="0" u="none" strike="noStrike" dirty="0">
                          <a:solidFill>
                            <a:srgbClr val="000000"/>
                          </a:solidFill>
                          <a:effectLst/>
                          <a:latin typeface="Calibri"/>
                        </a:rPr>
                        <a:t>Demo</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200" b="0" i="0" u="none" strike="noStrike" err="1">
                          <a:solidFill>
                            <a:srgbClr val="000000"/>
                          </a:solidFill>
                          <a:effectLst/>
                          <a:latin typeface="Calibri"/>
                        </a:rPr>
                        <a:t>XGBClassifier</a:t>
                      </a:r>
                      <a:endParaRPr lang="en-US" sz="1200" b="0" i="0" u="none" strike="noStrike" dirty="0" err="1">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0.5919 (± 0.0059)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0.5941 (± 0.0076)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0.615</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11207525"/>
                  </a:ext>
                </a:extLst>
              </a:tr>
              <a:tr h="216475">
                <a:tc>
                  <a:txBody>
                    <a:bodyPr/>
                    <a:lstStyle/>
                    <a:p>
                      <a:pPr algn="ctr" fontAlgn="b"/>
                      <a:r>
                        <a:rPr lang="en-US" sz="1200" b="0" i="0" u="none" strike="noStrike" dirty="0">
                          <a:solidFill>
                            <a:srgbClr val="000000"/>
                          </a:solidFill>
                          <a:effectLst/>
                          <a:latin typeface="Calibri"/>
                        </a:rPr>
                        <a:t>4</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b"/>
                      <a:r>
                        <a:rPr lang="en-US" sz="1200" b="0" i="0" u="none" strike="noStrike" dirty="0">
                          <a:solidFill>
                            <a:srgbClr val="000000"/>
                          </a:solidFill>
                          <a:effectLst/>
                          <a:latin typeface="Calibri"/>
                        </a:rPr>
                        <a:t>Patients with Notes</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l" fontAlgn="b"/>
                      <a:r>
                        <a:rPr lang="en-US" sz="1200" b="0" i="0" u="none" strike="noStrike" dirty="0">
                          <a:solidFill>
                            <a:srgbClr val="000000"/>
                          </a:solidFill>
                          <a:effectLst/>
                          <a:latin typeface="Calibri"/>
                        </a:rPr>
                        <a:t>Demo</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l" fontAlgn="b"/>
                      <a:r>
                        <a:rPr lang="en-US" sz="1200" b="0" i="0" u="none" strike="noStrike" err="1">
                          <a:solidFill>
                            <a:srgbClr val="000000"/>
                          </a:solidFill>
                          <a:effectLst/>
                          <a:latin typeface="Calibri"/>
                        </a:rPr>
                        <a:t>RandomForestClassifier</a:t>
                      </a:r>
                      <a:endParaRPr lang="en-US" sz="1200" b="0" i="0" u="none" strike="noStrike" dirty="0" err="1">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b"/>
                      <a:r>
                        <a:rPr lang="en-US" sz="1200" b="0" i="0" u="none" strike="noStrike" dirty="0">
                          <a:solidFill>
                            <a:srgbClr val="000000"/>
                          </a:solidFill>
                          <a:effectLst/>
                          <a:latin typeface="Calibri"/>
                        </a:rPr>
                        <a:t>0.5535 (± 0.0399)</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rowSpan="3">
                  <a:txBody>
                    <a:bodyPr/>
                    <a:lstStyle/>
                    <a:p>
                      <a:pPr algn="ctr" fontAlgn="b"/>
                      <a:r>
                        <a:rPr lang="en-US" sz="1200" b="0" i="0" u="none" strike="noStrike" dirty="0">
                          <a:solidFill>
                            <a:srgbClr val="000000"/>
                          </a:solidFill>
                          <a:effectLst/>
                          <a:latin typeface="Calibri"/>
                        </a:rPr>
                        <a:t>0.5535 (± 0.0399)</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dirty="0">
                          <a:solidFill>
                            <a:srgbClr val="000000"/>
                          </a:solidFill>
                          <a:effectLst/>
                          <a:latin typeface="Calibri"/>
                        </a:rPr>
                        <a:t>0.5303 (± 0.0296)</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b"/>
                      <a:r>
                        <a:rPr lang="en-US" sz="1200" b="0" i="0" u="none" strike="noStrike" dirty="0">
                          <a:solidFill>
                            <a:srgbClr val="000000"/>
                          </a:solidFill>
                          <a:effectLst/>
                          <a:latin typeface="Calibri"/>
                        </a:rPr>
                        <a:t>0.533</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2EFDA"/>
                    </a:solidFill>
                  </a:tcPr>
                </a:tc>
                <a:extLst>
                  <a:ext uri="{0D108BD9-81ED-4DB2-BD59-A6C34878D82A}">
                    <a16:rowId xmlns:a16="http://schemas.microsoft.com/office/drawing/2014/main" val="1842212495"/>
                  </a:ext>
                </a:extLst>
              </a:tr>
              <a:tr h="216475">
                <a:tc>
                  <a:txBody>
                    <a:bodyPr/>
                    <a:lstStyle/>
                    <a:p>
                      <a:pPr algn="ctr" fontAlgn="b"/>
                      <a:r>
                        <a:rPr lang="en-US" sz="1200" b="0" i="0" u="none" strike="noStrike" dirty="0">
                          <a:solidFill>
                            <a:srgbClr val="000000"/>
                          </a:solidFill>
                          <a:effectLst/>
                          <a:latin typeface="Calibri"/>
                        </a:rPr>
                        <a:t>5</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E2EFDA"/>
                    </a:solidFill>
                  </a:tcPr>
                </a:tc>
                <a:tc>
                  <a:txBody>
                    <a:bodyPr/>
                    <a:lstStyle/>
                    <a:p>
                      <a:pPr algn="ctr" fontAlgn="b"/>
                      <a:r>
                        <a:rPr lang="en-US" sz="1200" b="0" i="0" u="none" strike="noStrike" dirty="0">
                          <a:solidFill>
                            <a:srgbClr val="000000"/>
                          </a:solidFill>
                          <a:effectLst/>
                          <a:latin typeface="Calibri"/>
                        </a:rPr>
                        <a:t>Patients with Notes</a:t>
                      </a:r>
                    </a:p>
                  </a:txBody>
                  <a:tcPr marL="9525" marR="9525" marT="9525" marB="0" anchor="b">
                    <a:lnL>
                      <a:noFill/>
                    </a:lnL>
                    <a:lnR>
                      <a:noFill/>
                    </a:lnR>
                    <a:lnT>
                      <a:noFill/>
                    </a:lnT>
                    <a:lnB>
                      <a:noFill/>
                    </a:lnB>
                    <a:solidFill>
                      <a:srgbClr val="E2EFDA"/>
                    </a:solidFill>
                  </a:tcPr>
                </a:tc>
                <a:tc>
                  <a:txBody>
                    <a:bodyPr/>
                    <a:lstStyle/>
                    <a:p>
                      <a:pPr algn="l" fontAlgn="b"/>
                      <a:r>
                        <a:rPr lang="en-US" sz="1200" b="0" i="0" u="none" strike="noStrike" dirty="0">
                          <a:solidFill>
                            <a:srgbClr val="000000"/>
                          </a:solidFill>
                          <a:effectLst/>
                          <a:latin typeface="Calibri"/>
                        </a:rPr>
                        <a:t>Demo</a:t>
                      </a:r>
                    </a:p>
                  </a:txBody>
                  <a:tcPr marL="9525" marR="9525" marT="9525" marB="0" anchor="b">
                    <a:lnL>
                      <a:noFill/>
                    </a:lnL>
                    <a:lnR>
                      <a:noFill/>
                    </a:lnR>
                    <a:lnT>
                      <a:noFill/>
                    </a:lnT>
                    <a:lnB>
                      <a:noFill/>
                    </a:lnB>
                    <a:solidFill>
                      <a:srgbClr val="E2EFDA"/>
                    </a:solidFill>
                  </a:tcPr>
                </a:tc>
                <a:tc>
                  <a:txBody>
                    <a:bodyPr/>
                    <a:lstStyle/>
                    <a:p>
                      <a:pPr algn="l" fontAlgn="b"/>
                      <a:r>
                        <a:rPr lang="en-US" sz="1200" b="0" i="0" u="none" strike="noStrike" err="1">
                          <a:solidFill>
                            <a:srgbClr val="000000"/>
                          </a:solidFill>
                          <a:effectLst/>
                          <a:latin typeface="Calibri"/>
                        </a:rPr>
                        <a:t>AdaBoostClassifier</a:t>
                      </a:r>
                      <a:endParaRPr lang="en-US" sz="1200" b="0" i="0" u="none" strike="noStrike" dirty="0" err="1">
                        <a:solidFill>
                          <a:srgbClr val="000000"/>
                        </a:solidFill>
                        <a:effectLst/>
                        <a:latin typeface="Calibri"/>
                      </a:endParaRPr>
                    </a:p>
                  </a:txBody>
                  <a:tcPr marL="9525" marR="9525" marT="9525" marB="0" anchor="b">
                    <a:lnL>
                      <a:noFill/>
                    </a:lnL>
                    <a:lnR>
                      <a:noFill/>
                    </a:lnR>
                    <a:lnT>
                      <a:noFill/>
                    </a:lnT>
                    <a:lnB>
                      <a:noFill/>
                    </a:lnB>
                    <a:solidFill>
                      <a:srgbClr val="E2EFDA"/>
                    </a:solidFill>
                  </a:tcPr>
                </a:tc>
                <a:tc>
                  <a:txBody>
                    <a:bodyPr/>
                    <a:lstStyle/>
                    <a:p>
                      <a:pPr algn="ctr" fontAlgn="b"/>
                      <a:r>
                        <a:rPr lang="en-US" sz="1200" b="0" i="0" u="none" strike="noStrike">
                          <a:solidFill>
                            <a:srgbClr val="000000"/>
                          </a:solidFill>
                          <a:effectLst/>
                          <a:latin typeface="Calibri"/>
                        </a:rPr>
                        <a:t>0.5984 (± 0.0496)</a:t>
                      </a:r>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solidFill>
                      <a:srgbClr val="E2EFDA"/>
                    </a:solidFill>
                  </a:tcPr>
                </a:tc>
                <a:tc vMerge="1">
                  <a:txBody>
                    <a:bodyPr/>
                    <a:lstStyle/>
                    <a:p>
                      <a:endParaRPr lang="en-US"/>
                    </a:p>
                  </a:txBody>
                  <a:tcPr/>
                </a:tc>
                <a:tc>
                  <a:txBody>
                    <a:bodyPr/>
                    <a:lstStyle/>
                    <a:p>
                      <a:pPr algn="ctr" fontAlgn="b"/>
                      <a:r>
                        <a:rPr lang="en-US" sz="1200" b="0" i="0" u="none" strike="noStrike">
                          <a:solidFill>
                            <a:srgbClr val="000000"/>
                          </a:solidFill>
                          <a:effectLst/>
                          <a:latin typeface="Calibri"/>
                        </a:rPr>
                        <a:t>0.5696 (± 0.0402)</a:t>
                      </a:r>
                      <a:endParaRPr lang="en-US" sz="1200" b="0" i="0" u="none" strike="noStrike" dirty="0">
                        <a:solidFill>
                          <a:srgbClr val="000000"/>
                        </a:solidFill>
                        <a:effectLst/>
                        <a:latin typeface="Calibri"/>
                      </a:endParaRPr>
                    </a:p>
                  </a:txBody>
                  <a:tcPr marL="9525" marR="9525" marT="9525" marB="0" anchor="b">
                    <a:lnL>
                      <a:noFill/>
                    </a:lnL>
                    <a:lnR>
                      <a:noFill/>
                    </a:lnR>
                    <a:lnT>
                      <a:noFill/>
                    </a:lnT>
                    <a:lnB>
                      <a:noFill/>
                    </a:lnB>
                    <a:solidFill>
                      <a:srgbClr val="E2EFDA"/>
                    </a:solidFill>
                  </a:tcPr>
                </a:tc>
                <a:tc>
                  <a:txBody>
                    <a:bodyPr/>
                    <a:lstStyle/>
                    <a:p>
                      <a:pPr algn="ctr" fontAlgn="b"/>
                      <a:r>
                        <a:rPr lang="en-US" sz="1200" b="0" i="0" u="none" strike="noStrike" dirty="0">
                          <a:solidFill>
                            <a:srgbClr val="000000"/>
                          </a:solidFill>
                          <a:effectLst/>
                          <a:latin typeface="Calibri"/>
                        </a:rPr>
                        <a:t>0.610</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1384293049"/>
                  </a:ext>
                </a:extLst>
              </a:tr>
              <a:tr h="216475">
                <a:tc>
                  <a:txBody>
                    <a:bodyPr/>
                    <a:lstStyle/>
                    <a:p>
                      <a:pPr algn="ctr" fontAlgn="b"/>
                      <a:r>
                        <a:rPr lang="en-US" sz="1200" b="0" i="0" u="none" strike="noStrike" dirty="0">
                          <a:solidFill>
                            <a:srgbClr val="000000"/>
                          </a:solidFill>
                          <a:effectLst/>
                          <a:latin typeface="Calibri"/>
                        </a:rPr>
                        <a:t>6</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a:rPr>
                        <a:t>Patients with Notes</a:t>
                      </a:r>
                      <a:endParaRPr lang="en-US" sz="1200" b="0" i="0" u="none" strike="noStrike" dirty="0">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200" b="0" i="0" u="none" strike="noStrike">
                          <a:solidFill>
                            <a:srgbClr val="000000"/>
                          </a:solidFill>
                          <a:effectLst/>
                          <a:latin typeface="Calibri"/>
                        </a:rPr>
                        <a:t>Demo</a:t>
                      </a:r>
                      <a:endParaRPr lang="en-US" sz="1200" b="0" i="0" u="none" strike="noStrike" dirty="0">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200" b="0" i="0" u="none" strike="noStrike" err="1">
                          <a:solidFill>
                            <a:srgbClr val="000000"/>
                          </a:solidFill>
                          <a:effectLst/>
                          <a:latin typeface="Calibri"/>
                        </a:rPr>
                        <a:t>XGBClassifier</a:t>
                      </a:r>
                      <a:endParaRPr lang="en-US" sz="1200" b="0" i="0" u="none" strike="noStrike" dirty="0">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a:rPr>
                        <a:t>0.5682 (± 0.0408)</a:t>
                      </a:r>
                      <a:endParaRPr lang="en-US" sz="1200" b="0" i="0" u="none" strike="noStrike" dirty="0">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vMerge="1">
                  <a:txBody>
                    <a:bodyPr/>
                    <a:lstStyle/>
                    <a:p>
                      <a:endParaRPr lang="en-US"/>
                    </a:p>
                  </a:txBody>
                  <a:tcPr/>
                </a:tc>
                <a:tc>
                  <a:txBody>
                    <a:bodyPr/>
                    <a:lstStyle/>
                    <a:p>
                      <a:pPr algn="ctr" fontAlgn="b"/>
                      <a:r>
                        <a:rPr lang="en-US" sz="1200" b="0" i="0" u="none" strike="noStrike">
                          <a:solidFill>
                            <a:srgbClr val="000000"/>
                          </a:solidFill>
                          <a:effectLst/>
                          <a:latin typeface="Calibri"/>
                        </a:rPr>
                        <a:t>0.5518 (± 0.0297)</a:t>
                      </a:r>
                      <a:endParaRPr lang="en-US" sz="1200" b="0" i="0" u="none" strike="noStrike" dirty="0">
                        <a:solidFill>
                          <a:srgbClr val="000000"/>
                        </a:solidFill>
                        <a:effectLst/>
                        <a:latin typeface="Calibri"/>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dirty="0">
                          <a:solidFill>
                            <a:srgbClr val="000000"/>
                          </a:solidFill>
                          <a:effectLst/>
                          <a:latin typeface="Calibri"/>
                        </a:rPr>
                        <a:t>0.561</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444033975"/>
                  </a:ext>
                </a:extLst>
              </a:tr>
              <a:tr h="216475">
                <a:tc>
                  <a:txBody>
                    <a:bodyPr/>
                    <a:lstStyle/>
                    <a:p>
                      <a:pPr algn="ctr" fontAlgn="b"/>
                      <a:r>
                        <a:rPr lang="en-US" sz="1200" b="0" i="0" u="none" strike="noStrike" dirty="0">
                          <a:solidFill>
                            <a:srgbClr val="000000"/>
                          </a:solidFill>
                          <a:effectLst/>
                          <a:latin typeface="Calibri"/>
                        </a:rPr>
                        <a:t>7</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b"/>
                      <a:r>
                        <a:rPr lang="en-US" sz="1200" b="0" i="0" u="none" strike="noStrike">
                          <a:solidFill>
                            <a:srgbClr val="000000"/>
                          </a:solidFill>
                          <a:effectLst/>
                          <a:latin typeface="Calibri"/>
                        </a:rPr>
                        <a:t>All patients</a:t>
                      </a:r>
                      <a:endParaRPr lang="en-US" sz="1200" b="0" i="0" u="none" strike="noStrike" dirty="0">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l" fontAlgn="b"/>
                      <a:r>
                        <a:rPr lang="en-US" sz="1200" b="0" i="0" u="none" strike="noStrike">
                          <a:solidFill>
                            <a:srgbClr val="000000"/>
                          </a:solidFill>
                          <a:effectLst/>
                          <a:latin typeface="Calibri"/>
                        </a:rPr>
                        <a:t>Demo + Tabular</a:t>
                      </a:r>
                      <a:endParaRPr lang="en-US" sz="1200" b="0" i="0" u="none" strike="noStrike" dirty="0">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l" fontAlgn="b"/>
                      <a:r>
                        <a:rPr lang="en-US" sz="1200" b="0" i="0" u="none" strike="noStrike" err="1">
                          <a:solidFill>
                            <a:srgbClr val="000000"/>
                          </a:solidFill>
                          <a:effectLst/>
                          <a:latin typeface="Calibri"/>
                        </a:rPr>
                        <a:t>RandomForestClassifier</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b"/>
                      <a:r>
                        <a:rPr lang="en-US" sz="1200" b="0" i="0" u="none" strike="noStrike" dirty="0">
                          <a:solidFill>
                            <a:srgbClr val="000000"/>
                          </a:solidFill>
                          <a:effectLst/>
                          <a:latin typeface="Calibri"/>
                        </a:rPr>
                        <a:t>0.5880 (± 0.0209)</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rowSpan="3">
                  <a:txBody>
                    <a:bodyPr/>
                    <a:lstStyle/>
                    <a:p>
                      <a:pPr algn="ctr" fontAlgn="b"/>
                      <a:r>
                        <a:rPr lang="en-US" sz="1200" b="0" i="0" u="none" strike="noStrike" dirty="0">
                          <a:solidFill>
                            <a:srgbClr val="000000"/>
                          </a:solidFill>
                          <a:effectLst/>
                          <a:latin typeface="Calibri"/>
                        </a:rPr>
                        <a:t>0.5880 (± 0.0209)</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0.5886 (± 0.0143)</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b"/>
                      <a:r>
                        <a:rPr lang="en-US" sz="1200" b="0" i="0" u="none" strike="noStrike" dirty="0">
                          <a:solidFill>
                            <a:srgbClr val="000000"/>
                          </a:solidFill>
                          <a:effectLst/>
                          <a:latin typeface="Calibri"/>
                        </a:rPr>
                        <a:t>0.647</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1908060012"/>
                  </a:ext>
                </a:extLst>
              </a:tr>
              <a:tr h="216475">
                <a:tc>
                  <a:txBody>
                    <a:bodyPr/>
                    <a:lstStyle/>
                    <a:p>
                      <a:pPr algn="ctr" fontAlgn="b"/>
                      <a:r>
                        <a:rPr lang="en-US" sz="1200" b="0" i="0" u="none" strike="noStrike" dirty="0">
                          <a:solidFill>
                            <a:srgbClr val="000000"/>
                          </a:solidFill>
                          <a:effectLst/>
                          <a:latin typeface="Calibri"/>
                        </a:rPr>
                        <a:t>8</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b"/>
                      <a:r>
                        <a:rPr lang="en-US" sz="1200" b="0" i="0" u="none" strike="noStrike" dirty="0">
                          <a:solidFill>
                            <a:srgbClr val="000000"/>
                          </a:solidFill>
                          <a:effectLst/>
                          <a:latin typeface="Calibri"/>
                        </a:rPr>
                        <a:t>All patients</a:t>
                      </a:r>
                    </a:p>
                  </a:txBody>
                  <a:tcPr marL="9525" marR="9525" marT="9525" marB="0" anchor="b">
                    <a:lnL>
                      <a:noFill/>
                    </a:lnL>
                    <a:lnR>
                      <a:noFill/>
                    </a:lnR>
                    <a:lnT>
                      <a:noFill/>
                    </a:lnT>
                    <a:lnB>
                      <a:noFill/>
                    </a:lnB>
                    <a:solidFill>
                      <a:srgbClr val="FFF2CC"/>
                    </a:solidFill>
                  </a:tcPr>
                </a:tc>
                <a:tc>
                  <a:txBody>
                    <a:bodyPr/>
                    <a:lstStyle/>
                    <a:p>
                      <a:pPr algn="l" fontAlgn="b"/>
                      <a:r>
                        <a:rPr lang="en-US" sz="1200" b="0" i="0" u="none" strike="noStrike" dirty="0">
                          <a:solidFill>
                            <a:srgbClr val="000000"/>
                          </a:solidFill>
                          <a:effectLst/>
                          <a:latin typeface="Calibri"/>
                        </a:rPr>
                        <a:t>Demo + Tabular</a:t>
                      </a:r>
                    </a:p>
                  </a:txBody>
                  <a:tcPr marL="9525" marR="9525" marT="9525" marB="0" anchor="b">
                    <a:lnL>
                      <a:noFill/>
                    </a:lnL>
                    <a:lnR>
                      <a:noFill/>
                    </a:lnR>
                    <a:lnT>
                      <a:noFill/>
                    </a:lnT>
                    <a:lnB>
                      <a:noFill/>
                    </a:lnB>
                    <a:solidFill>
                      <a:srgbClr val="FFF2CC"/>
                    </a:solidFill>
                  </a:tcPr>
                </a:tc>
                <a:tc>
                  <a:txBody>
                    <a:bodyPr/>
                    <a:lstStyle/>
                    <a:p>
                      <a:pPr algn="l" fontAlgn="b"/>
                      <a:r>
                        <a:rPr lang="en-US" sz="1200" b="0" i="0" u="none" strike="noStrike" err="1">
                          <a:solidFill>
                            <a:srgbClr val="000000"/>
                          </a:solidFill>
                          <a:effectLst/>
                          <a:latin typeface="Calibri"/>
                        </a:rPr>
                        <a:t>AdaBoostClassifier</a:t>
                      </a:r>
                    </a:p>
                  </a:txBody>
                  <a:tcPr marL="9525" marR="9525" marT="9525" marB="0" anchor="b">
                    <a:lnL>
                      <a:noFill/>
                    </a:lnL>
                    <a:lnR>
                      <a:noFill/>
                    </a:lnR>
                    <a:lnT>
                      <a:noFill/>
                    </a:lnT>
                    <a:lnB>
                      <a:noFill/>
                    </a:lnB>
                    <a:solidFill>
                      <a:srgbClr val="FFF2CC"/>
                    </a:solidFill>
                  </a:tcPr>
                </a:tc>
                <a:tc>
                  <a:txBody>
                    <a:bodyPr/>
                    <a:lstStyle/>
                    <a:p>
                      <a:pPr algn="ctr" fontAlgn="b"/>
                      <a:r>
                        <a:rPr lang="en-US" sz="1200" b="0" i="0" u="none" strike="noStrike" dirty="0">
                          <a:solidFill>
                            <a:srgbClr val="000000"/>
                          </a:solidFill>
                          <a:effectLst/>
                          <a:latin typeface="Calibri"/>
                        </a:rPr>
                        <a:t>0.6645 (± 0.0218)</a:t>
                      </a:r>
                    </a:p>
                  </a:txBody>
                  <a:tcPr marL="9525" marR="9525" marT="9525" marB="0" anchor="b">
                    <a:lnL>
                      <a:noFill/>
                    </a:lnL>
                    <a:lnR>
                      <a:noFill/>
                    </a:lnR>
                    <a:lnT>
                      <a:noFill/>
                    </a:lnT>
                    <a:lnB>
                      <a:noFill/>
                    </a:lnB>
                    <a:solidFill>
                      <a:srgbClr val="FFF2CC"/>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0.6576 (± 0.0189)</a:t>
                      </a:r>
                    </a:p>
                  </a:txBody>
                  <a:tcPr marL="9525" marR="9525" marT="9525" marB="0" anchor="b">
                    <a:lnL>
                      <a:noFill/>
                    </a:lnL>
                    <a:lnR>
                      <a:noFill/>
                    </a:lnR>
                    <a:lnT>
                      <a:noFill/>
                    </a:lnT>
                    <a:lnB>
                      <a:noFill/>
                    </a:lnB>
                    <a:solidFill>
                      <a:srgbClr val="FFF2CC"/>
                    </a:solidFill>
                  </a:tcPr>
                </a:tc>
                <a:tc>
                  <a:txBody>
                    <a:bodyPr/>
                    <a:lstStyle/>
                    <a:p>
                      <a:pPr algn="ctr" fontAlgn="b"/>
                      <a:r>
                        <a:rPr lang="en-US" sz="1200" b="0" i="0" u="none" strike="noStrike" dirty="0">
                          <a:solidFill>
                            <a:srgbClr val="000000"/>
                          </a:solidFill>
                          <a:effectLst/>
                          <a:latin typeface="Calibri"/>
                        </a:rPr>
                        <a:t>0.706</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4151659891"/>
                  </a:ext>
                </a:extLst>
              </a:tr>
              <a:tr h="230907">
                <a:tc>
                  <a:txBody>
                    <a:bodyPr/>
                    <a:lstStyle/>
                    <a:p>
                      <a:pPr algn="ctr" fontAlgn="b"/>
                      <a:r>
                        <a:rPr lang="en-US" sz="1200" b="0" i="0" u="none" strike="noStrike" dirty="0">
                          <a:solidFill>
                            <a:srgbClr val="000000"/>
                          </a:solidFill>
                          <a:effectLst/>
                          <a:latin typeface="Calibri"/>
                        </a:rPr>
                        <a:t>9</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All patients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200" b="0" i="0" u="none" strike="noStrike" dirty="0">
                          <a:solidFill>
                            <a:srgbClr val="000000"/>
                          </a:solidFill>
                          <a:effectLst/>
                          <a:latin typeface="Calibri"/>
                        </a:rPr>
                        <a:t>Demo + Tabular</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200" b="0" i="0" u="none" strike="noStrike" err="1">
                          <a:solidFill>
                            <a:srgbClr val="000000"/>
                          </a:solidFill>
                          <a:effectLst/>
                          <a:latin typeface="Calibri"/>
                        </a:rPr>
                        <a:t>XGBClassifier</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0.6207 (± 0.0278)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0.6073 (± 0.0184)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0.660</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273489874"/>
                  </a:ext>
                </a:extLst>
              </a:tr>
              <a:tr h="216475">
                <a:tc>
                  <a:txBody>
                    <a:bodyPr/>
                    <a:lstStyle/>
                    <a:p>
                      <a:pPr algn="ctr" fontAlgn="b"/>
                      <a:r>
                        <a:rPr lang="en-US" sz="1200" b="0" i="0" u="none" strike="noStrike" dirty="0">
                          <a:solidFill>
                            <a:srgbClr val="000000"/>
                          </a:solidFill>
                          <a:effectLst/>
                          <a:latin typeface="Calibri"/>
                        </a:rPr>
                        <a:t>10</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b"/>
                      <a:r>
                        <a:rPr lang="en-US" sz="1200" b="0" i="0" u="none" strike="noStrike" dirty="0">
                          <a:solidFill>
                            <a:srgbClr val="000000"/>
                          </a:solidFill>
                          <a:effectLst/>
                          <a:latin typeface="Calibri"/>
                        </a:rPr>
                        <a:t>Patients with Notes</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l" fontAlgn="b"/>
                      <a:r>
                        <a:rPr lang="en-US" sz="1200" b="0" i="0" u="none" strike="noStrike" dirty="0">
                          <a:solidFill>
                            <a:srgbClr val="000000"/>
                          </a:solidFill>
                          <a:effectLst/>
                          <a:latin typeface="Calibri"/>
                        </a:rPr>
                        <a:t>Demo + Tabular</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l" fontAlgn="b"/>
                      <a:r>
                        <a:rPr lang="en-US" sz="1200" b="0" i="0" u="none" strike="noStrike" err="1">
                          <a:solidFill>
                            <a:srgbClr val="000000"/>
                          </a:solidFill>
                          <a:effectLst/>
                          <a:latin typeface="Calibri"/>
                        </a:rPr>
                        <a:t>RandomForestClassifier</a:t>
                      </a:r>
                      <a:endParaRPr lang="en-US" sz="1200" b="0" i="0" u="none" strike="noStrike" dirty="0" err="1">
                        <a:solidFill>
                          <a:srgbClr val="000000"/>
                        </a:solidFill>
                        <a:effectLst/>
                        <a:latin typeface="Calibri"/>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b"/>
                      <a:r>
                        <a:rPr lang="en-US" sz="1200" b="0" i="0" u="none" strike="noStrike" dirty="0">
                          <a:solidFill>
                            <a:srgbClr val="000000"/>
                          </a:solidFill>
                          <a:effectLst/>
                          <a:latin typeface="Calibri"/>
                        </a:rPr>
                        <a:t>0.5584 (± 0.0278)</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rowSpan="3">
                  <a:txBody>
                    <a:bodyPr/>
                    <a:lstStyle/>
                    <a:p>
                      <a:pPr algn="ctr" fontAlgn="b"/>
                      <a:r>
                        <a:rPr lang="en-US" sz="1200" b="0" i="0" u="none" strike="noStrike" dirty="0">
                          <a:solidFill>
                            <a:srgbClr val="000000"/>
                          </a:solidFill>
                          <a:effectLst/>
                          <a:latin typeface="Calibri"/>
                        </a:rPr>
                        <a:t>0.5584 (± 0.0278)</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dirty="0">
                          <a:solidFill>
                            <a:srgbClr val="000000"/>
                          </a:solidFill>
                          <a:effectLst/>
                          <a:latin typeface="Calibri"/>
                        </a:rPr>
                        <a:t>0.5359 (± 0.0535)</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b"/>
                      <a:r>
                        <a:rPr lang="en-US" sz="1200" b="0" i="0" u="none" strike="noStrike" dirty="0">
                          <a:solidFill>
                            <a:srgbClr val="000000"/>
                          </a:solidFill>
                          <a:effectLst/>
                          <a:latin typeface="Calibri"/>
                        </a:rPr>
                        <a:t>0.624</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2EFDA"/>
                    </a:solidFill>
                  </a:tcPr>
                </a:tc>
                <a:extLst>
                  <a:ext uri="{0D108BD9-81ED-4DB2-BD59-A6C34878D82A}">
                    <a16:rowId xmlns:a16="http://schemas.microsoft.com/office/drawing/2014/main" val="3299382756"/>
                  </a:ext>
                </a:extLst>
              </a:tr>
              <a:tr h="216475">
                <a:tc>
                  <a:txBody>
                    <a:bodyPr/>
                    <a:lstStyle/>
                    <a:p>
                      <a:pPr algn="ctr" fontAlgn="b"/>
                      <a:r>
                        <a:rPr lang="en-US" sz="1200" b="0" i="0" u="none" strike="noStrike" dirty="0">
                          <a:solidFill>
                            <a:srgbClr val="000000"/>
                          </a:solidFill>
                          <a:effectLst/>
                          <a:latin typeface="Calibri"/>
                        </a:rPr>
                        <a:t>11</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E2EFDA"/>
                    </a:solidFill>
                  </a:tcPr>
                </a:tc>
                <a:tc>
                  <a:txBody>
                    <a:bodyPr/>
                    <a:lstStyle/>
                    <a:p>
                      <a:pPr algn="ctr" fontAlgn="b"/>
                      <a:r>
                        <a:rPr lang="en-US" sz="1200" b="0" i="0" u="none" strike="noStrike" dirty="0">
                          <a:solidFill>
                            <a:srgbClr val="000000"/>
                          </a:solidFill>
                          <a:effectLst/>
                          <a:latin typeface="Calibri"/>
                        </a:rPr>
                        <a:t>Patients with Notes</a:t>
                      </a:r>
                    </a:p>
                  </a:txBody>
                  <a:tcPr marL="9525" marR="9525" marT="9525" marB="0" anchor="b">
                    <a:lnL>
                      <a:noFill/>
                    </a:lnL>
                    <a:lnR>
                      <a:noFill/>
                    </a:lnR>
                    <a:lnT>
                      <a:noFill/>
                    </a:lnT>
                    <a:lnB>
                      <a:noFill/>
                    </a:lnB>
                    <a:solidFill>
                      <a:srgbClr val="E2EFDA"/>
                    </a:solidFill>
                  </a:tcPr>
                </a:tc>
                <a:tc>
                  <a:txBody>
                    <a:bodyPr/>
                    <a:lstStyle/>
                    <a:p>
                      <a:pPr algn="l" fontAlgn="b"/>
                      <a:r>
                        <a:rPr lang="en-US" sz="1200" b="0" i="0" u="none" strike="noStrike" dirty="0">
                          <a:solidFill>
                            <a:srgbClr val="000000"/>
                          </a:solidFill>
                          <a:effectLst/>
                          <a:latin typeface="Calibri"/>
                        </a:rPr>
                        <a:t>Demo + Tabular</a:t>
                      </a:r>
                    </a:p>
                  </a:txBody>
                  <a:tcPr marL="9525" marR="9525" marT="9525" marB="0" anchor="b">
                    <a:lnL>
                      <a:noFill/>
                    </a:lnL>
                    <a:lnR>
                      <a:noFill/>
                    </a:lnR>
                    <a:lnT>
                      <a:noFill/>
                    </a:lnT>
                    <a:lnB>
                      <a:noFill/>
                    </a:lnB>
                    <a:solidFill>
                      <a:srgbClr val="E2EFDA"/>
                    </a:solidFill>
                  </a:tcPr>
                </a:tc>
                <a:tc>
                  <a:txBody>
                    <a:bodyPr/>
                    <a:lstStyle/>
                    <a:p>
                      <a:pPr algn="l" fontAlgn="b"/>
                      <a:r>
                        <a:rPr lang="en-US" sz="1200" b="0" i="0" u="none" strike="noStrike" dirty="0" err="1">
                          <a:solidFill>
                            <a:srgbClr val="000000"/>
                          </a:solidFill>
                          <a:effectLst/>
                          <a:latin typeface="Calibri"/>
                        </a:rPr>
                        <a:t>AdaBoostClassifier</a:t>
                      </a:r>
                    </a:p>
                  </a:txBody>
                  <a:tcPr marL="9525" marR="9525" marT="9525" marB="0" anchor="b">
                    <a:lnL>
                      <a:noFill/>
                    </a:lnL>
                    <a:lnR>
                      <a:noFill/>
                    </a:lnR>
                    <a:lnT>
                      <a:noFill/>
                    </a:lnT>
                    <a:lnB>
                      <a:noFill/>
                    </a:lnB>
                    <a:solidFill>
                      <a:srgbClr val="E2EFDA"/>
                    </a:solidFill>
                  </a:tcPr>
                </a:tc>
                <a:tc>
                  <a:txBody>
                    <a:bodyPr/>
                    <a:lstStyle/>
                    <a:p>
                      <a:pPr algn="ctr" fontAlgn="b"/>
                      <a:r>
                        <a:rPr lang="en-US" sz="1200" b="0" i="0" u="none" strike="noStrike" dirty="0">
                          <a:solidFill>
                            <a:srgbClr val="000000"/>
                          </a:solidFill>
                          <a:effectLst/>
                          <a:latin typeface="Calibri"/>
                        </a:rPr>
                        <a:t>0.5933 (± 0.0383)</a:t>
                      </a:r>
                    </a:p>
                  </a:txBody>
                  <a:tcPr marL="9525" marR="9525" marT="9525" marB="0" anchor="b">
                    <a:lnL>
                      <a:noFill/>
                    </a:lnL>
                    <a:lnR>
                      <a:noFill/>
                    </a:lnR>
                    <a:lnT>
                      <a:noFill/>
                    </a:lnT>
                    <a:lnB>
                      <a:noFill/>
                    </a:lnB>
                    <a:solidFill>
                      <a:srgbClr val="E2EFDA"/>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0.6085 (± 0.0496)</a:t>
                      </a:r>
                    </a:p>
                  </a:txBody>
                  <a:tcPr marL="9525" marR="9525" marT="9525" marB="0" anchor="b">
                    <a:lnL>
                      <a:noFill/>
                    </a:lnL>
                    <a:lnR>
                      <a:noFill/>
                    </a:lnR>
                    <a:lnT>
                      <a:noFill/>
                    </a:lnT>
                    <a:lnB>
                      <a:noFill/>
                    </a:lnB>
                    <a:solidFill>
                      <a:srgbClr val="E2EFDA"/>
                    </a:solidFill>
                  </a:tcPr>
                </a:tc>
                <a:tc>
                  <a:txBody>
                    <a:bodyPr/>
                    <a:lstStyle/>
                    <a:p>
                      <a:pPr algn="ctr" fontAlgn="b"/>
                      <a:r>
                        <a:rPr lang="en-US" sz="1200" b="0" i="0" u="none" strike="noStrike" dirty="0">
                          <a:solidFill>
                            <a:srgbClr val="000000"/>
                          </a:solidFill>
                          <a:effectLst/>
                          <a:latin typeface="Calibri"/>
                        </a:rPr>
                        <a:t>0.668</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2499232299"/>
                  </a:ext>
                </a:extLst>
              </a:tr>
              <a:tr h="230907">
                <a:tc>
                  <a:txBody>
                    <a:bodyPr/>
                    <a:lstStyle/>
                    <a:p>
                      <a:pPr algn="ctr" fontAlgn="b"/>
                      <a:r>
                        <a:rPr lang="en-US" sz="1200" b="0" i="0" u="none" strike="noStrike" dirty="0">
                          <a:solidFill>
                            <a:srgbClr val="000000"/>
                          </a:solidFill>
                          <a:effectLst/>
                          <a:latin typeface="Calibri"/>
                        </a:rPr>
                        <a:t>12</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dirty="0">
                          <a:solidFill>
                            <a:srgbClr val="000000"/>
                          </a:solidFill>
                          <a:effectLst/>
                          <a:latin typeface="Calibri"/>
                        </a:rPr>
                        <a:t>Patients with Notes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200" b="0" i="0" u="none" strike="noStrike" dirty="0">
                          <a:solidFill>
                            <a:srgbClr val="000000"/>
                          </a:solidFill>
                          <a:effectLst/>
                          <a:latin typeface="Calibri"/>
                        </a:rPr>
                        <a:t>Demo + Tabular</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200" b="0" i="0" u="none" strike="noStrike" dirty="0" err="1">
                          <a:solidFill>
                            <a:srgbClr val="000000"/>
                          </a:solidFill>
                          <a:effectLst/>
                          <a:latin typeface="Calibri"/>
                        </a:rPr>
                        <a:t>XGBClassifier</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dirty="0">
                          <a:solidFill>
                            <a:srgbClr val="000000"/>
                          </a:solidFill>
                          <a:effectLst/>
                          <a:latin typeface="Calibri"/>
                        </a:rPr>
                        <a:t>0.5857 (± 0.0459)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0.5615 (± 0.0387)</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dirty="0">
                          <a:solidFill>
                            <a:srgbClr val="000000"/>
                          </a:solidFill>
                          <a:effectLst/>
                          <a:latin typeface="Calibri"/>
                        </a:rPr>
                        <a:t>0.581</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46181171"/>
                  </a:ext>
                </a:extLst>
              </a:tr>
              <a:tr h="216475">
                <a:tc>
                  <a:txBody>
                    <a:bodyPr/>
                    <a:lstStyle/>
                    <a:p>
                      <a:pPr algn="ctr" fontAlgn="b"/>
                      <a:r>
                        <a:rPr lang="en-US" sz="1200" b="0" i="0" u="none" strike="noStrike" dirty="0">
                          <a:solidFill>
                            <a:srgbClr val="000000"/>
                          </a:solidFill>
                          <a:effectLst/>
                          <a:latin typeface="Calibri"/>
                        </a:rPr>
                        <a:t>13</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b"/>
                      <a:r>
                        <a:rPr lang="en-US" sz="1200" b="0" i="0" u="none" strike="noStrike" dirty="0">
                          <a:solidFill>
                            <a:srgbClr val="000000"/>
                          </a:solidFill>
                          <a:effectLst/>
                          <a:latin typeface="Calibri"/>
                        </a:rPr>
                        <a:t>All patients</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l" fontAlgn="b"/>
                      <a:r>
                        <a:rPr lang="en-US" sz="1200" b="0" i="0" u="none" strike="noStrike" dirty="0">
                          <a:solidFill>
                            <a:srgbClr val="000000"/>
                          </a:solidFill>
                          <a:effectLst/>
                          <a:latin typeface="Calibri"/>
                        </a:rPr>
                        <a:t>Demo + Tabular + Notes</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l" fontAlgn="b"/>
                      <a:r>
                        <a:rPr lang="en-US" sz="1200" b="0" i="0" u="none" strike="noStrike" dirty="0" err="1">
                          <a:solidFill>
                            <a:srgbClr val="000000"/>
                          </a:solidFill>
                          <a:effectLst/>
                          <a:latin typeface="Calibri"/>
                        </a:rPr>
                        <a:t>RandomForestClassifier</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b"/>
                      <a:r>
                        <a:rPr lang="en-US" sz="1200" b="0" i="0" u="none" strike="noStrike" dirty="0">
                          <a:solidFill>
                            <a:srgbClr val="000000"/>
                          </a:solidFill>
                          <a:effectLst/>
                          <a:latin typeface="Calibri"/>
                        </a:rPr>
                        <a:t>0.6586 (± 0.0144)</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rowSpan="3">
                  <a:txBody>
                    <a:bodyPr/>
                    <a:lstStyle/>
                    <a:p>
                      <a:pPr algn="ctr" fontAlgn="b"/>
                      <a:r>
                        <a:rPr lang="en-US" sz="1200" b="0" i="0" u="none" strike="noStrike" dirty="0">
                          <a:solidFill>
                            <a:srgbClr val="000000"/>
                          </a:solidFill>
                          <a:effectLst/>
                          <a:latin typeface="Calibri"/>
                        </a:rPr>
                        <a:t>0.6586 (± 0.0144)</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0.6777 (± 0.0170)</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b"/>
                      <a:r>
                        <a:rPr lang="en-US" sz="1200" b="0" i="0" u="none" strike="noStrike" dirty="0">
                          <a:solidFill>
                            <a:srgbClr val="000000"/>
                          </a:solidFill>
                          <a:effectLst/>
                          <a:latin typeface="Calibri"/>
                        </a:rPr>
                        <a:t>0.682</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1488766084"/>
                  </a:ext>
                </a:extLst>
              </a:tr>
              <a:tr h="216475">
                <a:tc>
                  <a:txBody>
                    <a:bodyPr/>
                    <a:lstStyle/>
                    <a:p>
                      <a:pPr algn="ctr" fontAlgn="b"/>
                      <a:r>
                        <a:rPr lang="en-US" sz="1200" b="0" i="0" u="none" strike="noStrike" dirty="0">
                          <a:solidFill>
                            <a:srgbClr val="000000"/>
                          </a:solidFill>
                          <a:effectLst/>
                          <a:latin typeface="Calibri"/>
                        </a:rPr>
                        <a:t>14</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b"/>
                      <a:r>
                        <a:rPr lang="en-US" sz="1200" b="0" i="0" u="none" strike="noStrike" dirty="0">
                          <a:solidFill>
                            <a:srgbClr val="000000"/>
                          </a:solidFill>
                          <a:effectLst/>
                          <a:latin typeface="Calibri"/>
                        </a:rPr>
                        <a:t>All patients</a:t>
                      </a:r>
                    </a:p>
                  </a:txBody>
                  <a:tcPr marL="9525" marR="9525" marT="9525" marB="0" anchor="b">
                    <a:lnL>
                      <a:noFill/>
                    </a:lnL>
                    <a:lnR>
                      <a:noFill/>
                    </a:lnR>
                    <a:lnT>
                      <a:noFill/>
                    </a:lnT>
                    <a:lnB>
                      <a:noFill/>
                    </a:lnB>
                    <a:solidFill>
                      <a:srgbClr val="FFF2CC"/>
                    </a:solidFill>
                  </a:tcPr>
                </a:tc>
                <a:tc>
                  <a:txBody>
                    <a:bodyPr/>
                    <a:lstStyle/>
                    <a:p>
                      <a:pPr algn="l" fontAlgn="b"/>
                      <a:r>
                        <a:rPr lang="en-US" sz="1200" b="0" i="0" u="none" strike="noStrike" dirty="0">
                          <a:solidFill>
                            <a:srgbClr val="000000"/>
                          </a:solidFill>
                          <a:effectLst/>
                          <a:latin typeface="Calibri"/>
                        </a:rPr>
                        <a:t>Demo + Tabular + Notes</a:t>
                      </a:r>
                    </a:p>
                  </a:txBody>
                  <a:tcPr marL="9525" marR="9525" marT="9525" marB="0" anchor="b">
                    <a:lnL>
                      <a:noFill/>
                    </a:lnL>
                    <a:lnR>
                      <a:noFill/>
                    </a:lnR>
                    <a:lnT>
                      <a:noFill/>
                    </a:lnT>
                    <a:lnB>
                      <a:noFill/>
                    </a:lnB>
                    <a:solidFill>
                      <a:srgbClr val="FFF2CC"/>
                    </a:solidFill>
                  </a:tcPr>
                </a:tc>
                <a:tc>
                  <a:txBody>
                    <a:bodyPr/>
                    <a:lstStyle/>
                    <a:p>
                      <a:pPr algn="l" fontAlgn="b"/>
                      <a:r>
                        <a:rPr lang="en-US" sz="1200" b="0" i="0" u="none" strike="noStrike" dirty="0" err="1">
                          <a:solidFill>
                            <a:srgbClr val="000000"/>
                          </a:solidFill>
                          <a:effectLst/>
                          <a:latin typeface="Calibri"/>
                        </a:rPr>
                        <a:t>AdaBoostClassifier</a:t>
                      </a:r>
                    </a:p>
                  </a:txBody>
                  <a:tcPr marL="9525" marR="9525" marT="9525" marB="0" anchor="b">
                    <a:lnL>
                      <a:noFill/>
                    </a:lnL>
                    <a:lnR>
                      <a:noFill/>
                    </a:lnR>
                    <a:lnT>
                      <a:noFill/>
                    </a:lnT>
                    <a:lnB>
                      <a:noFill/>
                    </a:lnB>
                    <a:solidFill>
                      <a:srgbClr val="FFF2CC"/>
                    </a:solidFill>
                  </a:tcPr>
                </a:tc>
                <a:tc>
                  <a:txBody>
                    <a:bodyPr/>
                    <a:lstStyle/>
                    <a:p>
                      <a:pPr algn="ctr" fontAlgn="b"/>
                      <a:r>
                        <a:rPr lang="en-US" sz="1200" b="0" i="0" u="none" strike="noStrike" dirty="0">
                          <a:solidFill>
                            <a:srgbClr val="000000"/>
                          </a:solidFill>
                          <a:effectLst/>
                          <a:latin typeface="Calibri"/>
                        </a:rPr>
                        <a:t>0.6853 (± 0.0224)</a:t>
                      </a:r>
                    </a:p>
                  </a:txBody>
                  <a:tcPr marL="9525" marR="9525" marT="9525" marB="0" anchor="b">
                    <a:lnL>
                      <a:noFill/>
                    </a:lnL>
                    <a:lnR>
                      <a:noFill/>
                    </a:lnR>
                    <a:lnT>
                      <a:noFill/>
                    </a:lnT>
                    <a:lnB>
                      <a:noFill/>
                    </a:lnB>
                    <a:solidFill>
                      <a:srgbClr val="FFF2CC"/>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0.6883 (± 0.0226)</a:t>
                      </a:r>
                    </a:p>
                  </a:txBody>
                  <a:tcPr marL="9525" marR="9525" marT="9525" marB="0" anchor="b">
                    <a:lnL>
                      <a:noFill/>
                    </a:lnL>
                    <a:lnR>
                      <a:noFill/>
                    </a:lnR>
                    <a:lnT>
                      <a:noFill/>
                    </a:lnT>
                    <a:lnB>
                      <a:noFill/>
                    </a:lnB>
                    <a:solidFill>
                      <a:srgbClr val="FFF2CC"/>
                    </a:solidFill>
                  </a:tcPr>
                </a:tc>
                <a:tc>
                  <a:txBody>
                    <a:bodyPr/>
                    <a:lstStyle/>
                    <a:p>
                      <a:pPr algn="ctr" fontAlgn="b"/>
                      <a:r>
                        <a:rPr lang="en-US" sz="1200" b="0" i="0" u="none" strike="noStrike" dirty="0">
                          <a:solidFill>
                            <a:srgbClr val="000000"/>
                          </a:solidFill>
                          <a:effectLst/>
                          <a:latin typeface="Calibri"/>
                        </a:rPr>
                        <a:t>0.710</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584634366"/>
                  </a:ext>
                </a:extLst>
              </a:tr>
              <a:tr h="230907">
                <a:tc>
                  <a:txBody>
                    <a:bodyPr/>
                    <a:lstStyle/>
                    <a:p>
                      <a:pPr algn="ctr" fontAlgn="b"/>
                      <a:r>
                        <a:rPr lang="en-US" sz="1200" b="0" i="0" u="none" strike="noStrike" dirty="0">
                          <a:solidFill>
                            <a:srgbClr val="000000"/>
                          </a:solidFill>
                          <a:effectLst/>
                          <a:latin typeface="Calibri"/>
                        </a:rPr>
                        <a:t>15</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All patients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200" b="0" i="0" u="none" strike="noStrike" dirty="0">
                          <a:solidFill>
                            <a:srgbClr val="000000"/>
                          </a:solidFill>
                          <a:effectLst/>
                          <a:latin typeface="Calibri"/>
                        </a:rPr>
                        <a:t>Demo + Tabular + Notes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200" b="0" i="0" u="none" strike="noStrike" dirty="0" err="1">
                          <a:solidFill>
                            <a:srgbClr val="000000"/>
                          </a:solidFill>
                          <a:effectLst/>
                          <a:latin typeface="Calibri"/>
                        </a:rPr>
                        <a:t>XGBClassifier</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0.6788 (± 0.0232)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0.6814 (± 0.0237)</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dirty="0">
                          <a:solidFill>
                            <a:srgbClr val="000000"/>
                          </a:solidFill>
                          <a:effectLst/>
                          <a:latin typeface="Calibri"/>
                        </a:rPr>
                        <a:t>0.704</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44772"/>
                  </a:ext>
                </a:extLst>
              </a:tr>
              <a:tr h="216475">
                <a:tc>
                  <a:txBody>
                    <a:bodyPr/>
                    <a:lstStyle/>
                    <a:p>
                      <a:pPr algn="ctr" fontAlgn="b"/>
                      <a:r>
                        <a:rPr lang="en-US" sz="1200" b="0" i="0" u="none" strike="noStrike" dirty="0">
                          <a:solidFill>
                            <a:srgbClr val="000000"/>
                          </a:solidFill>
                          <a:effectLst/>
                          <a:latin typeface="Calibri"/>
                        </a:rPr>
                        <a:t>16</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b"/>
                      <a:r>
                        <a:rPr lang="en-US" sz="1200" b="0" i="0" u="none" strike="noStrike" dirty="0">
                          <a:solidFill>
                            <a:srgbClr val="000000"/>
                          </a:solidFill>
                          <a:effectLst/>
                          <a:latin typeface="Calibri"/>
                        </a:rPr>
                        <a:t>Patients with Notes</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l" fontAlgn="b"/>
                      <a:r>
                        <a:rPr lang="en-US" sz="1200" b="0" i="0" u="none" strike="noStrike" dirty="0">
                          <a:solidFill>
                            <a:srgbClr val="000000"/>
                          </a:solidFill>
                          <a:effectLst/>
                          <a:latin typeface="Calibri"/>
                        </a:rPr>
                        <a:t>Demo + Tabular + Notes</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l" fontAlgn="b"/>
                      <a:r>
                        <a:rPr lang="en-US" sz="1200" b="0" i="0" u="none" strike="noStrike" dirty="0" err="1">
                          <a:solidFill>
                            <a:srgbClr val="000000"/>
                          </a:solidFill>
                          <a:effectLst/>
                          <a:latin typeface="Calibri"/>
                        </a:rPr>
                        <a:t>RandomForestClassifier</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b"/>
                      <a:r>
                        <a:rPr lang="en-US" sz="1200" b="1" i="0" u="none" strike="noStrike" dirty="0">
                          <a:solidFill>
                            <a:srgbClr val="000000"/>
                          </a:solidFill>
                          <a:effectLst/>
                          <a:latin typeface="Calibri"/>
                        </a:rPr>
                        <a:t>0.6271 (± 0.0416)</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rowSpan="3">
                  <a:txBody>
                    <a:bodyPr/>
                    <a:lstStyle/>
                    <a:p>
                      <a:pPr algn="ctr" fontAlgn="b"/>
                      <a:r>
                        <a:rPr lang="en-US" sz="1200" b="1" i="0" u="none" strike="noStrike" dirty="0">
                          <a:solidFill>
                            <a:srgbClr val="000000"/>
                          </a:solidFill>
                          <a:effectLst/>
                          <a:latin typeface="Calibri"/>
                        </a:rPr>
                        <a:t>0.6271 (± 0.0416)</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1" i="0" u="none" strike="noStrike" dirty="0">
                          <a:solidFill>
                            <a:srgbClr val="000000"/>
                          </a:solidFill>
                          <a:effectLst/>
                          <a:latin typeface="Calibri"/>
                        </a:rPr>
                        <a:t>0.7112 (± 0.0491)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E2EFDA"/>
                    </a:solidFill>
                  </a:tcPr>
                </a:tc>
                <a:tc>
                  <a:txBody>
                    <a:bodyPr/>
                    <a:lstStyle/>
                    <a:p>
                      <a:pPr algn="ctr" fontAlgn="b"/>
                      <a:r>
                        <a:rPr lang="en-US" sz="1200" b="0" i="0" u="none" strike="noStrike" dirty="0">
                          <a:solidFill>
                            <a:srgbClr val="000000"/>
                          </a:solidFill>
                          <a:effectLst/>
                          <a:latin typeface="Calibri"/>
                        </a:rPr>
                        <a:t>0.742</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2EFDA"/>
                    </a:solidFill>
                  </a:tcPr>
                </a:tc>
                <a:extLst>
                  <a:ext uri="{0D108BD9-81ED-4DB2-BD59-A6C34878D82A}">
                    <a16:rowId xmlns:a16="http://schemas.microsoft.com/office/drawing/2014/main" val="3939460160"/>
                  </a:ext>
                </a:extLst>
              </a:tr>
              <a:tr h="216475">
                <a:tc>
                  <a:txBody>
                    <a:bodyPr/>
                    <a:lstStyle/>
                    <a:p>
                      <a:pPr algn="ctr" fontAlgn="b"/>
                      <a:r>
                        <a:rPr lang="en-US" sz="1200" b="0" i="0" u="none" strike="noStrike" dirty="0">
                          <a:solidFill>
                            <a:srgbClr val="000000"/>
                          </a:solidFill>
                          <a:effectLst/>
                          <a:latin typeface="Calibri"/>
                        </a:rPr>
                        <a:t>17</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E2EFDA"/>
                    </a:solidFill>
                  </a:tcPr>
                </a:tc>
                <a:tc>
                  <a:txBody>
                    <a:bodyPr/>
                    <a:lstStyle/>
                    <a:p>
                      <a:pPr algn="ctr" fontAlgn="b"/>
                      <a:r>
                        <a:rPr lang="en-US" sz="1200" b="0" i="0" u="none" strike="noStrike" dirty="0">
                          <a:solidFill>
                            <a:srgbClr val="000000"/>
                          </a:solidFill>
                          <a:effectLst/>
                          <a:latin typeface="Calibri"/>
                        </a:rPr>
                        <a:t>Patients with Notes</a:t>
                      </a:r>
                    </a:p>
                  </a:txBody>
                  <a:tcPr marL="9525" marR="9525" marT="9525" marB="0" anchor="b">
                    <a:lnL>
                      <a:noFill/>
                    </a:lnL>
                    <a:lnR>
                      <a:noFill/>
                    </a:lnR>
                    <a:lnT>
                      <a:noFill/>
                    </a:lnT>
                    <a:lnB>
                      <a:noFill/>
                    </a:lnB>
                    <a:solidFill>
                      <a:srgbClr val="E2EFDA"/>
                    </a:solidFill>
                  </a:tcPr>
                </a:tc>
                <a:tc>
                  <a:txBody>
                    <a:bodyPr/>
                    <a:lstStyle/>
                    <a:p>
                      <a:pPr algn="l" fontAlgn="b"/>
                      <a:r>
                        <a:rPr lang="en-US" sz="1200" b="0" i="0" u="none" strike="noStrike" dirty="0">
                          <a:solidFill>
                            <a:srgbClr val="000000"/>
                          </a:solidFill>
                          <a:effectLst/>
                          <a:latin typeface="Calibri"/>
                        </a:rPr>
                        <a:t>Demo + Tabular + Notes</a:t>
                      </a:r>
                    </a:p>
                  </a:txBody>
                  <a:tcPr marL="9525" marR="9525" marT="9525" marB="0" anchor="b">
                    <a:lnL>
                      <a:noFill/>
                    </a:lnL>
                    <a:lnR>
                      <a:noFill/>
                    </a:lnR>
                    <a:lnT>
                      <a:noFill/>
                    </a:lnT>
                    <a:lnB>
                      <a:noFill/>
                    </a:lnB>
                    <a:solidFill>
                      <a:srgbClr val="E2EFDA"/>
                    </a:solidFill>
                  </a:tcPr>
                </a:tc>
                <a:tc>
                  <a:txBody>
                    <a:bodyPr/>
                    <a:lstStyle/>
                    <a:p>
                      <a:pPr algn="l" fontAlgn="b"/>
                      <a:r>
                        <a:rPr lang="en-US" sz="1200" b="0" i="0" u="none" strike="noStrike" dirty="0" err="1">
                          <a:solidFill>
                            <a:srgbClr val="000000"/>
                          </a:solidFill>
                          <a:effectLst/>
                          <a:latin typeface="Calibri"/>
                        </a:rPr>
                        <a:t>AdaBoostClassifier</a:t>
                      </a:r>
                    </a:p>
                  </a:txBody>
                  <a:tcPr marL="9525" marR="9525" marT="9525" marB="0" anchor="b">
                    <a:lnL>
                      <a:noFill/>
                    </a:lnL>
                    <a:lnR>
                      <a:noFill/>
                    </a:lnR>
                    <a:lnT>
                      <a:noFill/>
                    </a:lnT>
                    <a:lnB>
                      <a:noFill/>
                    </a:lnB>
                    <a:solidFill>
                      <a:srgbClr val="E2EFDA"/>
                    </a:solidFill>
                  </a:tcPr>
                </a:tc>
                <a:tc>
                  <a:txBody>
                    <a:bodyPr/>
                    <a:lstStyle/>
                    <a:p>
                      <a:pPr algn="ctr" fontAlgn="b"/>
                      <a:r>
                        <a:rPr lang="en-US" sz="1200" b="0" i="0" u="none" strike="noStrike" dirty="0">
                          <a:solidFill>
                            <a:srgbClr val="000000"/>
                          </a:solidFill>
                          <a:effectLst/>
                          <a:latin typeface="Calibri"/>
                        </a:rPr>
                        <a:t>0.6143 (± 0.0317)</a:t>
                      </a:r>
                    </a:p>
                  </a:txBody>
                  <a:tcPr marL="9525" marR="9525" marT="9525" marB="0" anchor="b">
                    <a:lnL>
                      <a:noFill/>
                    </a:lnL>
                    <a:lnR>
                      <a:noFill/>
                    </a:lnR>
                    <a:lnT>
                      <a:noFill/>
                    </a:lnT>
                    <a:lnB>
                      <a:noFill/>
                    </a:lnB>
                    <a:solidFill>
                      <a:srgbClr val="E2EFDA"/>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0.6276 (± 0.0347)</a:t>
                      </a:r>
                    </a:p>
                  </a:txBody>
                  <a:tcPr marL="9525" marR="9525" marT="9525" marB="0" anchor="b">
                    <a:lnL>
                      <a:noFill/>
                    </a:lnL>
                    <a:lnR>
                      <a:noFill/>
                    </a:lnR>
                    <a:lnT>
                      <a:noFill/>
                    </a:lnT>
                    <a:lnB>
                      <a:noFill/>
                    </a:lnB>
                    <a:solidFill>
                      <a:srgbClr val="E2EFDA"/>
                    </a:solidFill>
                  </a:tcPr>
                </a:tc>
                <a:tc>
                  <a:txBody>
                    <a:bodyPr/>
                    <a:lstStyle/>
                    <a:p>
                      <a:pPr algn="ctr" fontAlgn="b"/>
                      <a:r>
                        <a:rPr lang="en-US" sz="1200" b="0" i="0" u="none" strike="noStrike" dirty="0">
                          <a:solidFill>
                            <a:srgbClr val="000000"/>
                          </a:solidFill>
                          <a:effectLst/>
                          <a:latin typeface="Calibri"/>
                        </a:rPr>
                        <a:t>0.749</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E2EFDA"/>
                    </a:solidFill>
                  </a:tcPr>
                </a:tc>
                <a:extLst>
                  <a:ext uri="{0D108BD9-81ED-4DB2-BD59-A6C34878D82A}">
                    <a16:rowId xmlns:a16="http://schemas.microsoft.com/office/drawing/2014/main" val="1760607636"/>
                  </a:ext>
                </a:extLst>
              </a:tr>
              <a:tr h="230907">
                <a:tc>
                  <a:txBody>
                    <a:bodyPr/>
                    <a:lstStyle/>
                    <a:p>
                      <a:pPr algn="ctr" fontAlgn="b"/>
                      <a:r>
                        <a:rPr lang="en-US" sz="1200" b="0" i="0" u="none" strike="noStrike" dirty="0">
                          <a:solidFill>
                            <a:srgbClr val="000000"/>
                          </a:solidFill>
                          <a:effectLst/>
                          <a:latin typeface="Calibri"/>
                        </a:rPr>
                        <a:t>18</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dirty="0">
                          <a:solidFill>
                            <a:srgbClr val="000000"/>
                          </a:solidFill>
                          <a:effectLst/>
                          <a:latin typeface="Calibri"/>
                        </a:rPr>
                        <a:t>Patients with Notes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200" b="0" i="0" u="none" strike="noStrike" dirty="0">
                          <a:solidFill>
                            <a:srgbClr val="000000"/>
                          </a:solidFill>
                          <a:effectLst/>
                          <a:latin typeface="Calibri"/>
                        </a:rPr>
                        <a:t>Demo + Tabular + Notes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200" b="0" i="0" u="none" strike="noStrike" dirty="0" err="1">
                          <a:solidFill>
                            <a:srgbClr val="000000"/>
                          </a:solidFill>
                          <a:effectLst/>
                          <a:latin typeface="Calibri"/>
                        </a:rPr>
                        <a:t>XGBClassifier</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dirty="0">
                          <a:solidFill>
                            <a:srgbClr val="000000"/>
                          </a:solidFill>
                          <a:effectLst/>
                          <a:latin typeface="Calibri"/>
                        </a:rPr>
                        <a:t>0.6238 (± 0.0194)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vMerge="1">
                  <a:txBody>
                    <a:bodyPr/>
                    <a:lstStyle/>
                    <a:p>
                      <a:endParaRPr lang="en-US"/>
                    </a:p>
                  </a:txBody>
                  <a:tcPr/>
                </a:tc>
                <a:tc>
                  <a:txBody>
                    <a:bodyPr/>
                    <a:lstStyle/>
                    <a:p>
                      <a:pPr algn="ctr" fontAlgn="b"/>
                      <a:r>
                        <a:rPr lang="en-US" sz="1200" b="0" i="0" u="none" strike="noStrike" dirty="0">
                          <a:solidFill>
                            <a:srgbClr val="000000"/>
                          </a:solidFill>
                          <a:effectLst/>
                          <a:latin typeface="Calibri"/>
                        </a:rPr>
                        <a:t>0.6491 (± 0.0218)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dirty="0">
                          <a:solidFill>
                            <a:srgbClr val="000000"/>
                          </a:solidFill>
                          <a:effectLst/>
                          <a:latin typeface="Calibri"/>
                        </a:rPr>
                        <a:t>0.708</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160230200"/>
                  </a:ext>
                </a:extLst>
              </a:tr>
            </a:tbl>
          </a:graphicData>
        </a:graphic>
      </p:graphicFrame>
      <p:sp>
        <p:nvSpPr>
          <p:cNvPr id="3" name="TextBox 2">
            <a:extLst>
              <a:ext uri="{FF2B5EF4-FFF2-40B4-BE49-F238E27FC236}">
                <a16:creationId xmlns:a16="http://schemas.microsoft.com/office/drawing/2014/main" id="{015F9BD3-611C-10EA-478B-750C6E13F4C4}"/>
              </a:ext>
            </a:extLst>
          </p:cNvPr>
          <p:cNvSpPr txBox="1"/>
          <p:nvPr/>
        </p:nvSpPr>
        <p:spPr>
          <a:xfrm>
            <a:off x="370840" y="1193800"/>
            <a:ext cx="80365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Before FS – Model performances without feature selection </a:t>
            </a:r>
          </a:p>
          <a:p>
            <a:pPr marL="285750" indent="-285750">
              <a:buFont typeface="Arial"/>
              <a:buChar char="•"/>
            </a:pPr>
            <a:r>
              <a:rPr lang="en-GB"/>
              <a:t>RF Feature Selection – Random Forest Feature Selector Model performance</a:t>
            </a:r>
          </a:p>
          <a:p>
            <a:pPr marL="285750" indent="-285750">
              <a:buFont typeface="Arial"/>
              <a:buChar char="•"/>
            </a:pPr>
            <a:r>
              <a:rPr lang="en-GB" dirty="0"/>
              <a:t>After FS - Model performances with feature selection </a:t>
            </a:r>
          </a:p>
        </p:txBody>
      </p:sp>
    </p:spTree>
    <p:extLst>
      <p:ext uri="{BB962C8B-B14F-4D97-AF65-F5344CB8AC3E}">
        <p14:creationId xmlns:p14="http://schemas.microsoft.com/office/powerpoint/2010/main" val="259612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E5971-816E-86F0-58FF-91B0D2624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E9705-6AB8-E539-EB21-71D685FF5C95}"/>
              </a:ext>
            </a:extLst>
          </p:cNvPr>
          <p:cNvSpPr>
            <a:spLocks noGrp="1"/>
          </p:cNvSpPr>
          <p:nvPr>
            <p:ph type="ctrTitle"/>
          </p:nvPr>
        </p:nvSpPr>
        <p:spPr>
          <a:xfrm>
            <a:off x="747253" y="176981"/>
            <a:ext cx="9658371" cy="911858"/>
          </a:xfrm>
        </p:spPr>
        <p:txBody>
          <a:bodyPr>
            <a:normAutofit fontScale="90000"/>
          </a:bodyPr>
          <a:lstStyle/>
          <a:p>
            <a:pPr algn="l"/>
            <a:r>
              <a:rPr lang="en-US" sz="4000" dirty="0"/>
              <a:t>Feature Importances – Random Forest (Before FS) </a:t>
            </a:r>
          </a:p>
        </p:txBody>
      </p:sp>
      <p:cxnSp>
        <p:nvCxnSpPr>
          <p:cNvPr id="5" name="Straight Connector 4">
            <a:extLst>
              <a:ext uri="{FF2B5EF4-FFF2-40B4-BE49-F238E27FC236}">
                <a16:creationId xmlns:a16="http://schemas.microsoft.com/office/drawing/2014/main" id="{94B53704-864B-9FAF-854C-9AA00E744E89}"/>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106D8464-6A1B-A737-AF76-4A2560D5567B}"/>
              </a:ext>
            </a:extLst>
          </p:cNvPr>
          <p:cNvPicPr>
            <a:picLocks noChangeAspect="1"/>
          </p:cNvPicPr>
          <p:nvPr/>
        </p:nvPicPr>
        <p:blipFill>
          <a:blip r:embed="rId3"/>
          <a:stretch>
            <a:fillRect/>
          </a:stretch>
        </p:blipFill>
        <p:spPr>
          <a:xfrm>
            <a:off x="3949128" y="1381552"/>
            <a:ext cx="2024866" cy="4882580"/>
          </a:xfrm>
          <a:prstGeom prst="rect">
            <a:avLst/>
          </a:prstGeom>
          <a:ln>
            <a:solidFill>
              <a:schemeClr val="tx1">
                <a:lumMod val="95000"/>
                <a:lumOff val="5000"/>
              </a:schemeClr>
            </a:solidFill>
          </a:ln>
        </p:spPr>
      </p:pic>
    </p:spTree>
    <p:extLst>
      <p:ext uri="{BB962C8B-B14F-4D97-AF65-F5344CB8AC3E}">
        <p14:creationId xmlns:p14="http://schemas.microsoft.com/office/powerpoint/2010/main" val="2289893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F6DDA-D697-E479-B3D8-0BAA0B848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9B1A-F531-655A-3F89-2BFD5B149B96}"/>
              </a:ext>
            </a:extLst>
          </p:cNvPr>
          <p:cNvSpPr>
            <a:spLocks noGrp="1"/>
          </p:cNvSpPr>
          <p:nvPr>
            <p:ph type="ctrTitle"/>
          </p:nvPr>
        </p:nvSpPr>
        <p:spPr>
          <a:xfrm>
            <a:off x="747253" y="176981"/>
            <a:ext cx="9281652" cy="894735"/>
          </a:xfrm>
        </p:spPr>
        <p:txBody>
          <a:bodyPr>
            <a:normAutofit/>
          </a:bodyPr>
          <a:lstStyle/>
          <a:p>
            <a:pPr algn="l"/>
            <a:r>
              <a:rPr lang="en-US" sz="4000" dirty="0"/>
              <a:t>Top 25 important feature correlation</a:t>
            </a:r>
          </a:p>
        </p:txBody>
      </p:sp>
      <p:cxnSp>
        <p:nvCxnSpPr>
          <p:cNvPr id="5" name="Straight Connector 4">
            <a:extLst>
              <a:ext uri="{FF2B5EF4-FFF2-40B4-BE49-F238E27FC236}">
                <a16:creationId xmlns:a16="http://schemas.microsoft.com/office/drawing/2014/main" id="{0FB1704A-1808-2117-86A7-D5EFF672F22C}"/>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18F9BD48-3E04-D934-4B0B-406E08A4C437}"/>
              </a:ext>
            </a:extLst>
          </p:cNvPr>
          <p:cNvPicPr>
            <a:picLocks noChangeAspect="1"/>
          </p:cNvPicPr>
          <p:nvPr/>
        </p:nvPicPr>
        <p:blipFill>
          <a:blip r:embed="rId3"/>
          <a:stretch>
            <a:fillRect/>
          </a:stretch>
        </p:blipFill>
        <p:spPr>
          <a:xfrm>
            <a:off x="2542682" y="1195914"/>
            <a:ext cx="6889931" cy="5363723"/>
          </a:xfrm>
          <a:prstGeom prst="rect">
            <a:avLst/>
          </a:prstGeom>
        </p:spPr>
      </p:pic>
    </p:spTree>
    <p:extLst>
      <p:ext uri="{BB962C8B-B14F-4D97-AF65-F5344CB8AC3E}">
        <p14:creationId xmlns:p14="http://schemas.microsoft.com/office/powerpoint/2010/main" val="187378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9DA7A-7A01-B302-6895-8F8BCF9DA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BD7E4-E297-41F8-C8E4-747936E32843}"/>
              </a:ext>
            </a:extLst>
          </p:cNvPr>
          <p:cNvSpPr>
            <a:spLocks noGrp="1"/>
          </p:cNvSpPr>
          <p:nvPr>
            <p:ph type="ctrTitle"/>
          </p:nvPr>
        </p:nvSpPr>
        <p:spPr>
          <a:xfrm>
            <a:off x="747252" y="176981"/>
            <a:ext cx="10392695" cy="894735"/>
          </a:xfrm>
        </p:spPr>
        <p:txBody>
          <a:bodyPr>
            <a:normAutofit fontScale="90000"/>
          </a:bodyPr>
          <a:lstStyle/>
          <a:p>
            <a:pPr algn="l"/>
            <a:r>
              <a:rPr lang="en-US" sz="4000" dirty="0"/>
              <a:t>Analysis Combinations – Grid Search Performance </a:t>
            </a:r>
          </a:p>
        </p:txBody>
      </p:sp>
      <p:cxnSp>
        <p:nvCxnSpPr>
          <p:cNvPr id="5" name="Straight Connector 4">
            <a:extLst>
              <a:ext uri="{FF2B5EF4-FFF2-40B4-BE49-F238E27FC236}">
                <a16:creationId xmlns:a16="http://schemas.microsoft.com/office/drawing/2014/main" id="{72C137FD-3543-7359-9790-4DC6DA8AD2BE}"/>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A table with numbers and letters&#10;&#10;AI-generated content may be incorrect.">
            <a:extLst>
              <a:ext uri="{FF2B5EF4-FFF2-40B4-BE49-F238E27FC236}">
                <a16:creationId xmlns:a16="http://schemas.microsoft.com/office/drawing/2014/main" id="{1A8F270E-6E11-AB32-7471-2CADD8FD5BCA}"/>
              </a:ext>
            </a:extLst>
          </p:cNvPr>
          <p:cNvPicPr>
            <a:picLocks noChangeAspect="1"/>
          </p:cNvPicPr>
          <p:nvPr/>
        </p:nvPicPr>
        <p:blipFill>
          <a:blip r:embed="rId3"/>
          <a:stretch>
            <a:fillRect/>
          </a:stretch>
        </p:blipFill>
        <p:spPr>
          <a:xfrm>
            <a:off x="894521" y="3542303"/>
            <a:ext cx="10414001" cy="2622610"/>
          </a:xfrm>
          <a:prstGeom prst="rect">
            <a:avLst/>
          </a:prstGeom>
        </p:spPr>
      </p:pic>
      <p:sp>
        <p:nvSpPr>
          <p:cNvPr id="14" name="Rectangle 13">
            <a:extLst>
              <a:ext uri="{FF2B5EF4-FFF2-40B4-BE49-F238E27FC236}">
                <a16:creationId xmlns:a16="http://schemas.microsoft.com/office/drawing/2014/main" id="{F00BF3FB-37C2-6E4C-415E-74FE2545B48A}"/>
              </a:ext>
            </a:extLst>
          </p:cNvPr>
          <p:cNvSpPr/>
          <p:nvPr/>
        </p:nvSpPr>
        <p:spPr>
          <a:xfrm>
            <a:off x="900042" y="5376516"/>
            <a:ext cx="10477499" cy="9016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A946233-541D-4E17-85EA-87AF5C1B5D88}"/>
              </a:ext>
            </a:extLst>
          </p:cNvPr>
          <p:cNvSpPr txBox="1"/>
          <p:nvPr/>
        </p:nvSpPr>
        <p:spPr>
          <a:xfrm>
            <a:off x="743557" y="1297719"/>
            <a:ext cx="96901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t>Patient Subset</a:t>
            </a:r>
            <a:endParaRPr lang="en-US"/>
          </a:p>
          <a:p>
            <a:pPr marL="285750" indent="-285750">
              <a:buFont typeface="Arial"/>
              <a:buChar char="•"/>
            </a:pPr>
            <a:r>
              <a:rPr lang="en-GB" dirty="0"/>
              <a:t>1 – All the records</a:t>
            </a:r>
            <a:endParaRPr lang="en-GB"/>
          </a:p>
          <a:p>
            <a:pPr marL="285750" indent="-285750">
              <a:buFont typeface="Arial"/>
              <a:buChar char="•"/>
            </a:pPr>
            <a:r>
              <a:rPr lang="en-GB" dirty="0"/>
              <a:t>2 – Records of the patients with notes</a:t>
            </a:r>
            <a:endParaRPr lang="en-GB"/>
          </a:p>
          <a:p>
            <a:r>
              <a:rPr lang="en-GB" b="1" dirty="0"/>
              <a:t>Feature Subset</a:t>
            </a:r>
            <a:endParaRPr lang="en-GB"/>
          </a:p>
          <a:p>
            <a:pPr marL="285750" indent="-285750">
              <a:buFont typeface="Arial"/>
              <a:buChar char="•"/>
            </a:pPr>
            <a:r>
              <a:rPr lang="en-GB" dirty="0"/>
              <a:t>1 – Demographics Features </a:t>
            </a:r>
            <a:endParaRPr lang="en-GB"/>
          </a:p>
          <a:p>
            <a:pPr marL="285750" indent="-285750">
              <a:buFont typeface="Arial"/>
              <a:buChar char="•"/>
            </a:pPr>
            <a:r>
              <a:rPr lang="en-GB" dirty="0"/>
              <a:t>2 – Demographic and other tabular features (SDOH)</a:t>
            </a:r>
            <a:endParaRPr lang="en-GB"/>
          </a:p>
          <a:p>
            <a:pPr marL="285750" indent="-285750">
              <a:buFont typeface="Arial,Sans-Serif"/>
              <a:buChar char="•"/>
            </a:pPr>
            <a:r>
              <a:rPr lang="en-GB" dirty="0"/>
              <a:t>3 – Demographic, other tabular features (SDOH) and Notes (TF-IDF vectors)</a:t>
            </a:r>
            <a:endParaRPr lang="en-GB"/>
          </a:p>
          <a:p>
            <a:pPr marL="285750" indent="-285750">
              <a:buFont typeface="Arial,Sans-Serif"/>
              <a:buChar char="•"/>
            </a:pPr>
            <a:endParaRPr lang="en-GB"/>
          </a:p>
        </p:txBody>
      </p:sp>
    </p:spTree>
    <p:extLst>
      <p:ext uri="{BB962C8B-B14F-4D97-AF65-F5344CB8AC3E}">
        <p14:creationId xmlns:p14="http://schemas.microsoft.com/office/powerpoint/2010/main" val="873021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89D94-77A3-E0D9-CED6-C7183A9992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99B9D8-07CF-9ED2-906B-551964331DE5}"/>
              </a:ext>
            </a:extLst>
          </p:cNvPr>
          <p:cNvSpPr>
            <a:spLocks noGrp="1"/>
          </p:cNvSpPr>
          <p:nvPr>
            <p:ph type="ctrTitle"/>
          </p:nvPr>
        </p:nvSpPr>
        <p:spPr>
          <a:xfrm>
            <a:off x="747252" y="176981"/>
            <a:ext cx="10392695" cy="894735"/>
          </a:xfrm>
        </p:spPr>
        <p:txBody>
          <a:bodyPr>
            <a:normAutofit fontScale="90000"/>
          </a:bodyPr>
          <a:lstStyle/>
          <a:p>
            <a:pPr algn="l"/>
            <a:r>
              <a:rPr lang="en-US" sz="4000" dirty="0"/>
              <a:t>Analysis Combinations – Grid Search Performance </a:t>
            </a:r>
          </a:p>
        </p:txBody>
      </p:sp>
      <p:cxnSp>
        <p:nvCxnSpPr>
          <p:cNvPr id="5" name="Straight Connector 4">
            <a:extLst>
              <a:ext uri="{FF2B5EF4-FFF2-40B4-BE49-F238E27FC236}">
                <a16:creationId xmlns:a16="http://schemas.microsoft.com/office/drawing/2014/main" id="{DCA93D3F-EF90-87EC-B5FF-F9CA1EA08D57}"/>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A table with numbers and letters&#10;&#10;AI-generated content may be incorrect.">
            <a:extLst>
              <a:ext uri="{FF2B5EF4-FFF2-40B4-BE49-F238E27FC236}">
                <a16:creationId xmlns:a16="http://schemas.microsoft.com/office/drawing/2014/main" id="{A961F633-0E11-7675-8141-9FCB2FCEDB68}"/>
              </a:ext>
            </a:extLst>
          </p:cNvPr>
          <p:cNvPicPr>
            <a:picLocks noChangeAspect="1"/>
          </p:cNvPicPr>
          <p:nvPr/>
        </p:nvPicPr>
        <p:blipFill>
          <a:blip r:embed="rId3"/>
          <a:stretch>
            <a:fillRect/>
          </a:stretch>
        </p:blipFill>
        <p:spPr>
          <a:xfrm>
            <a:off x="894521" y="3542303"/>
            <a:ext cx="10414001" cy="2622610"/>
          </a:xfrm>
          <a:prstGeom prst="rect">
            <a:avLst/>
          </a:prstGeom>
        </p:spPr>
      </p:pic>
      <p:sp>
        <p:nvSpPr>
          <p:cNvPr id="16" name="TextBox 15">
            <a:extLst>
              <a:ext uri="{FF2B5EF4-FFF2-40B4-BE49-F238E27FC236}">
                <a16:creationId xmlns:a16="http://schemas.microsoft.com/office/drawing/2014/main" id="{04FCA0A5-E934-34DA-A3A0-43D52B99CBBF}"/>
              </a:ext>
            </a:extLst>
          </p:cNvPr>
          <p:cNvSpPr txBox="1"/>
          <p:nvPr/>
        </p:nvSpPr>
        <p:spPr>
          <a:xfrm>
            <a:off x="743557" y="1297719"/>
            <a:ext cx="96901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t>Patient Subset</a:t>
            </a:r>
            <a:endParaRPr lang="en-US"/>
          </a:p>
          <a:p>
            <a:pPr marL="285750" indent="-285750">
              <a:buFont typeface="Arial"/>
              <a:buChar char="•"/>
            </a:pPr>
            <a:r>
              <a:rPr lang="en-GB" dirty="0"/>
              <a:t>1 – All the records</a:t>
            </a:r>
            <a:endParaRPr lang="en-GB"/>
          </a:p>
          <a:p>
            <a:pPr marL="285750" indent="-285750">
              <a:buFont typeface="Arial"/>
              <a:buChar char="•"/>
            </a:pPr>
            <a:r>
              <a:rPr lang="en-GB" dirty="0"/>
              <a:t>2 – Records of the patients with notes</a:t>
            </a:r>
            <a:endParaRPr lang="en-GB"/>
          </a:p>
          <a:p>
            <a:r>
              <a:rPr lang="en-GB" b="1" dirty="0"/>
              <a:t>Feature Subset</a:t>
            </a:r>
            <a:endParaRPr lang="en-GB"/>
          </a:p>
          <a:p>
            <a:pPr marL="285750" indent="-285750">
              <a:buFont typeface="Arial"/>
              <a:buChar char="•"/>
            </a:pPr>
            <a:r>
              <a:rPr lang="en-GB" dirty="0"/>
              <a:t>1 – Demographics Features </a:t>
            </a:r>
            <a:endParaRPr lang="en-GB"/>
          </a:p>
          <a:p>
            <a:pPr marL="285750" indent="-285750">
              <a:buFont typeface="Arial"/>
              <a:buChar char="•"/>
            </a:pPr>
            <a:r>
              <a:rPr lang="en-GB" dirty="0"/>
              <a:t>2 – Demographic and other tabular features (SDOH)</a:t>
            </a:r>
            <a:endParaRPr lang="en-GB"/>
          </a:p>
          <a:p>
            <a:pPr marL="285750" indent="-285750">
              <a:buFont typeface="Arial,Sans-Serif"/>
              <a:buChar char="•"/>
            </a:pPr>
            <a:r>
              <a:rPr lang="en-GB" dirty="0"/>
              <a:t>3 – Demographic, other tabular features (SDOH) and Notes (TF-IDF vectors)</a:t>
            </a:r>
            <a:endParaRPr lang="en-GB"/>
          </a:p>
          <a:p>
            <a:pPr marL="285750" indent="-285750">
              <a:buFont typeface="Arial,Sans-Serif"/>
              <a:buChar char="•"/>
            </a:pPr>
            <a:endParaRPr lang="en-GB"/>
          </a:p>
        </p:txBody>
      </p:sp>
    </p:spTree>
    <p:extLst>
      <p:ext uri="{BB962C8B-B14F-4D97-AF65-F5344CB8AC3E}">
        <p14:creationId xmlns:p14="http://schemas.microsoft.com/office/powerpoint/2010/main" val="3364696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EDA</a:t>
            </a:r>
          </a:p>
        </p:txBody>
      </p:sp>
      <p:sp>
        <p:nvSpPr>
          <p:cNvPr id="3" name="TextBox 2">
            <a:extLst>
              <a:ext uri="{FF2B5EF4-FFF2-40B4-BE49-F238E27FC236}">
                <a16:creationId xmlns:a16="http://schemas.microsoft.com/office/drawing/2014/main" id="{4F8CE8E2-89B9-3551-CF9C-812F610A0AB2}"/>
              </a:ext>
            </a:extLst>
          </p:cNvPr>
          <p:cNvSpPr txBox="1"/>
          <p:nvPr/>
        </p:nvSpPr>
        <p:spPr>
          <a:xfrm>
            <a:off x="737419" y="1366682"/>
            <a:ext cx="10805652"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Five number summary on notes length.</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A white background with black text&#10;&#10;Description automatically generated">
            <a:extLst>
              <a:ext uri="{FF2B5EF4-FFF2-40B4-BE49-F238E27FC236}">
                <a16:creationId xmlns:a16="http://schemas.microsoft.com/office/drawing/2014/main" id="{D0C663F9-FC29-28AD-4AF1-9E20FBF32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74" y="2029501"/>
            <a:ext cx="5458587" cy="132416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88E69269-2E07-90C6-C523-EB1089D0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274" y="4391319"/>
            <a:ext cx="4915586" cy="1352739"/>
          </a:xfrm>
          <a:prstGeom prst="rect">
            <a:avLst/>
          </a:prstGeom>
        </p:spPr>
      </p:pic>
      <p:sp>
        <p:nvSpPr>
          <p:cNvPr id="9" name="TextBox 8">
            <a:extLst>
              <a:ext uri="{FF2B5EF4-FFF2-40B4-BE49-F238E27FC236}">
                <a16:creationId xmlns:a16="http://schemas.microsoft.com/office/drawing/2014/main" id="{FF323630-1C4C-5AB3-32CE-294AC3F66EC9}"/>
              </a:ext>
            </a:extLst>
          </p:cNvPr>
          <p:cNvSpPr txBox="1"/>
          <p:nvPr/>
        </p:nvSpPr>
        <p:spPr>
          <a:xfrm>
            <a:off x="737419" y="3548595"/>
            <a:ext cx="10805652"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Five number summary on word count.</a:t>
            </a:r>
          </a:p>
        </p:txBody>
      </p:sp>
    </p:spTree>
    <p:extLst>
      <p:ext uri="{BB962C8B-B14F-4D97-AF65-F5344CB8AC3E}">
        <p14:creationId xmlns:p14="http://schemas.microsoft.com/office/powerpoint/2010/main" val="290424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9F306-9462-E064-D653-E64EEE4D25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2F8A4-B264-206A-7E3B-A9CF6E3D35B2}"/>
              </a:ext>
            </a:extLst>
          </p:cNvPr>
          <p:cNvSpPr>
            <a:spLocks noGrp="1"/>
          </p:cNvSpPr>
          <p:nvPr>
            <p:ph type="ctrTitle"/>
          </p:nvPr>
        </p:nvSpPr>
        <p:spPr>
          <a:xfrm>
            <a:off x="737419" y="98323"/>
            <a:ext cx="10913807" cy="894735"/>
          </a:xfrm>
        </p:spPr>
        <p:txBody>
          <a:bodyPr>
            <a:normAutofit fontScale="90000"/>
          </a:bodyPr>
          <a:lstStyle/>
          <a:p>
            <a:pPr algn="l"/>
            <a:r>
              <a:rPr lang="en-US" sz="4000" dirty="0"/>
              <a:t>Traditional NLP Vectorization Techniques – Key Takeaways</a:t>
            </a:r>
          </a:p>
        </p:txBody>
      </p:sp>
      <p:cxnSp>
        <p:nvCxnSpPr>
          <p:cNvPr id="5" name="Straight Connector 4">
            <a:extLst>
              <a:ext uri="{FF2B5EF4-FFF2-40B4-BE49-F238E27FC236}">
                <a16:creationId xmlns:a16="http://schemas.microsoft.com/office/drawing/2014/main" id="{B53CB757-A817-87FC-86FE-7B574EDBBB1D}"/>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BC19718-3678-7479-4E2B-B8C886535086}"/>
              </a:ext>
            </a:extLst>
          </p:cNvPr>
          <p:cNvSpPr txBox="1"/>
          <p:nvPr/>
        </p:nvSpPr>
        <p:spPr>
          <a:xfrm>
            <a:off x="825909" y="1140914"/>
            <a:ext cx="10825317" cy="3341749"/>
          </a:xfrm>
          <a:prstGeom prst="rect">
            <a:avLst/>
          </a:prstGeom>
          <a:noFill/>
        </p:spPr>
        <p:txBody>
          <a:bodyPr wrap="square" lIns="91440" tIns="45720" rIns="91440" bIns="45720" rtlCol="0" anchor="t">
            <a:spAutoFit/>
          </a:bodyPr>
          <a:lstStyle/>
          <a:p>
            <a:pPr>
              <a:lnSpc>
                <a:spcPct val="200000"/>
              </a:lnSpc>
            </a:pPr>
            <a:r>
              <a:rPr lang="en-US" b="1" dirty="0"/>
              <a:t>Advantages</a:t>
            </a:r>
          </a:p>
          <a:p>
            <a:pPr marL="285750" indent="-285750">
              <a:lnSpc>
                <a:spcPct val="200000"/>
              </a:lnSpc>
              <a:buFont typeface="Arial" panose="020B0604020202020204" pitchFamily="34" charset="0"/>
              <a:buChar char="•"/>
            </a:pPr>
            <a:r>
              <a:rPr lang="en-US" sz="1800" dirty="0"/>
              <a:t>Can handle patients without notes by filling missing values with ‘0’s</a:t>
            </a:r>
            <a:endParaRPr lang="en-US" dirty="0"/>
          </a:p>
          <a:p>
            <a:pPr marL="285750" indent="-285750">
              <a:lnSpc>
                <a:spcPct val="200000"/>
              </a:lnSpc>
              <a:buFont typeface="Arial" panose="020B0604020202020204" pitchFamily="34" charset="0"/>
              <a:buChar char="•"/>
            </a:pPr>
            <a:r>
              <a:rPr lang="en-US" sz="1800" dirty="0"/>
              <a:t>Easy to limit the number of features to be extracted</a:t>
            </a:r>
          </a:p>
          <a:p>
            <a:pPr marL="285750" indent="-285750">
              <a:lnSpc>
                <a:spcPct val="200000"/>
              </a:lnSpc>
              <a:buFont typeface="Arial" panose="020B0604020202020204" pitchFamily="34" charset="0"/>
              <a:buChar char="•"/>
            </a:pPr>
            <a:endParaRPr lang="en-US" dirty="0"/>
          </a:p>
          <a:p>
            <a:pPr>
              <a:lnSpc>
                <a:spcPct val="200000"/>
              </a:lnSpc>
            </a:pPr>
            <a:r>
              <a:rPr lang="en-US" b="1" dirty="0"/>
              <a:t>Limitations</a:t>
            </a:r>
          </a:p>
          <a:p>
            <a:pPr marL="285750" indent="-285750">
              <a:lnSpc>
                <a:spcPct val="200000"/>
              </a:lnSpc>
              <a:buFont typeface="Arial" panose="020B0604020202020204" pitchFamily="34" charset="0"/>
              <a:buChar char="•"/>
            </a:pPr>
            <a:r>
              <a:rPr lang="en-US" dirty="0"/>
              <a:t>Contextual understanding will be lost</a:t>
            </a:r>
          </a:p>
        </p:txBody>
      </p:sp>
    </p:spTree>
    <p:extLst>
      <p:ext uri="{BB962C8B-B14F-4D97-AF65-F5344CB8AC3E}">
        <p14:creationId xmlns:p14="http://schemas.microsoft.com/office/powerpoint/2010/main" val="1305852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C0EB4-045B-8E62-C624-0550B117F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BCF87-AFBC-F7D2-523B-3FCCCB422F62}"/>
              </a:ext>
            </a:extLst>
          </p:cNvPr>
          <p:cNvSpPr>
            <a:spLocks noGrp="1"/>
          </p:cNvSpPr>
          <p:nvPr>
            <p:ph type="ctrTitle"/>
          </p:nvPr>
        </p:nvSpPr>
        <p:spPr>
          <a:xfrm>
            <a:off x="747253" y="176981"/>
            <a:ext cx="9281652" cy="894735"/>
          </a:xfrm>
        </p:spPr>
        <p:txBody>
          <a:bodyPr>
            <a:normAutofit/>
          </a:bodyPr>
          <a:lstStyle/>
          <a:p>
            <a:pPr algn="l"/>
            <a:r>
              <a:rPr lang="en-US" sz="4000" dirty="0"/>
              <a:t>Future Directions</a:t>
            </a:r>
          </a:p>
        </p:txBody>
      </p:sp>
      <p:cxnSp>
        <p:nvCxnSpPr>
          <p:cNvPr id="5" name="Straight Connector 4">
            <a:extLst>
              <a:ext uri="{FF2B5EF4-FFF2-40B4-BE49-F238E27FC236}">
                <a16:creationId xmlns:a16="http://schemas.microsoft.com/office/drawing/2014/main" id="{F059933E-4F41-DE61-F0D2-6A27AD994BC8}"/>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62C6D49-604B-D380-154D-3CCB34E6717D}"/>
              </a:ext>
            </a:extLst>
          </p:cNvPr>
          <p:cNvSpPr txBox="1"/>
          <p:nvPr/>
        </p:nvSpPr>
        <p:spPr>
          <a:xfrm>
            <a:off x="747253" y="1367055"/>
            <a:ext cx="10825317" cy="112575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a:t>Summarize Notes using Generative LLMs and Vectorize with Embedding models</a:t>
            </a:r>
          </a:p>
          <a:p>
            <a:pPr marL="285750" indent="-285750">
              <a:lnSpc>
                <a:spcPct val="200000"/>
              </a:lnSpc>
              <a:buFont typeface="Arial" panose="020B0604020202020204" pitchFamily="34" charset="0"/>
              <a:buChar char="•"/>
            </a:pPr>
            <a:r>
              <a:rPr lang="en-US" dirty="0"/>
              <a:t>Improve Contact notes by leveraging resource notes</a:t>
            </a:r>
          </a:p>
        </p:txBody>
      </p:sp>
    </p:spTree>
    <p:extLst>
      <p:ext uri="{BB962C8B-B14F-4D97-AF65-F5344CB8AC3E}">
        <p14:creationId xmlns:p14="http://schemas.microsoft.com/office/powerpoint/2010/main" val="238360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9545C-D185-37D7-7679-7A31B26BA6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E13AF-0C8A-26BF-5DF2-4D6FCF50C44A}"/>
              </a:ext>
            </a:extLst>
          </p:cNvPr>
          <p:cNvSpPr>
            <a:spLocks noGrp="1"/>
          </p:cNvSpPr>
          <p:nvPr>
            <p:ph type="ctrTitle"/>
          </p:nvPr>
        </p:nvSpPr>
        <p:spPr>
          <a:xfrm>
            <a:off x="747253" y="176981"/>
            <a:ext cx="9281652" cy="894735"/>
          </a:xfrm>
        </p:spPr>
        <p:txBody>
          <a:bodyPr>
            <a:normAutofit/>
          </a:bodyPr>
          <a:lstStyle/>
          <a:p>
            <a:pPr algn="l"/>
            <a:r>
              <a:rPr lang="en-US" sz="4000" dirty="0"/>
              <a:t>Patient without notes - Evaluation</a:t>
            </a:r>
            <a:endParaRPr lang="en-US" dirty="0"/>
          </a:p>
        </p:txBody>
      </p:sp>
      <p:cxnSp>
        <p:nvCxnSpPr>
          <p:cNvPr id="5" name="Straight Connector 4">
            <a:extLst>
              <a:ext uri="{FF2B5EF4-FFF2-40B4-BE49-F238E27FC236}">
                <a16:creationId xmlns:a16="http://schemas.microsoft.com/office/drawing/2014/main" id="{0DB23359-DBF9-BFD4-0ECE-2234C334DC5E}"/>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0896CB9-F44A-2CED-9D94-F1D13CC765C7}"/>
              </a:ext>
            </a:extLst>
          </p:cNvPr>
          <p:cNvSpPr txBox="1"/>
          <p:nvPr/>
        </p:nvSpPr>
        <p:spPr>
          <a:xfrm>
            <a:off x="747253" y="1367055"/>
            <a:ext cx="10825317" cy="1679755"/>
          </a:xfrm>
          <a:prstGeom prst="rect">
            <a:avLst/>
          </a:prstGeom>
          <a:noFill/>
        </p:spPr>
        <p:txBody>
          <a:bodyPr wrap="square" lIns="91440" tIns="45720" rIns="91440" bIns="45720" rtlCol="0" anchor="t">
            <a:spAutoFit/>
          </a:bodyPr>
          <a:lstStyle/>
          <a:p>
            <a:pPr>
              <a:lnSpc>
                <a:spcPct val="200000"/>
              </a:lnSpc>
            </a:pPr>
            <a:r>
              <a:rPr lang="en-US" dirty="0"/>
              <a:t>Evaluated patients without notes using two different models:</a:t>
            </a:r>
          </a:p>
          <a:p>
            <a:pPr marL="342900" indent="-342900">
              <a:lnSpc>
                <a:spcPct val="200000"/>
              </a:lnSpc>
              <a:buAutoNum type="arabicPeriod"/>
            </a:pPr>
            <a:r>
              <a:rPr lang="en-US" dirty="0"/>
              <a:t>Model trained on patients with notes</a:t>
            </a:r>
          </a:p>
          <a:p>
            <a:pPr marL="342900" indent="-342900">
              <a:lnSpc>
                <a:spcPct val="200000"/>
              </a:lnSpc>
              <a:buAutoNum type="arabicPeriod"/>
            </a:pPr>
            <a:r>
              <a:rPr lang="en-US" dirty="0"/>
              <a:t>Model trained on all patients </a:t>
            </a:r>
          </a:p>
        </p:txBody>
      </p:sp>
    </p:spTree>
    <p:extLst>
      <p:ext uri="{BB962C8B-B14F-4D97-AF65-F5344CB8AC3E}">
        <p14:creationId xmlns:p14="http://schemas.microsoft.com/office/powerpoint/2010/main" val="2633084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3002A-34A6-2DF0-0FA7-D30D34187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7908E-BC07-6F82-49BD-2F4857896F08}"/>
              </a:ext>
            </a:extLst>
          </p:cNvPr>
          <p:cNvSpPr>
            <a:spLocks noGrp="1"/>
          </p:cNvSpPr>
          <p:nvPr>
            <p:ph type="ctrTitle"/>
          </p:nvPr>
        </p:nvSpPr>
        <p:spPr>
          <a:xfrm>
            <a:off x="747253" y="176981"/>
            <a:ext cx="9281652" cy="894735"/>
          </a:xfrm>
        </p:spPr>
        <p:txBody>
          <a:bodyPr>
            <a:normAutofit/>
          </a:bodyPr>
          <a:lstStyle/>
          <a:p>
            <a:pPr algn="l"/>
            <a:r>
              <a:rPr lang="en-US" sz="4000" dirty="0"/>
              <a:t>Performance Metrics</a:t>
            </a:r>
          </a:p>
        </p:txBody>
      </p:sp>
      <p:cxnSp>
        <p:nvCxnSpPr>
          <p:cNvPr id="5" name="Straight Connector 4">
            <a:extLst>
              <a:ext uri="{FF2B5EF4-FFF2-40B4-BE49-F238E27FC236}">
                <a16:creationId xmlns:a16="http://schemas.microsoft.com/office/drawing/2014/main" id="{F7E0783F-3F49-8059-4D9B-E8379727F1A7}"/>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4" name="Table 3">
            <a:extLst>
              <a:ext uri="{FF2B5EF4-FFF2-40B4-BE49-F238E27FC236}">
                <a16:creationId xmlns:a16="http://schemas.microsoft.com/office/drawing/2014/main" id="{6B87A9E8-2E9D-29F5-5F41-CD20E19C1625}"/>
              </a:ext>
            </a:extLst>
          </p:cNvPr>
          <p:cNvGraphicFramePr>
            <a:graphicFrameLocks noGrp="1"/>
          </p:cNvGraphicFramePr>
          <p:nvPr>
            <p:extLst>
              <p:ext uri="{D42A27DB-BD31-4B8C-83A1-F6EECF244321}">
                <p14:modId xmlns:p14="http://schemas.microsoft.com/office/powerpoint/2010/main" val="716851165"/>
              </p:ext>
            </p:extLst>
          </p:nvPr>
        </p:nvGraphicFramePr>
        <p:xfrm>
          <a:off x="1442720" y="3423920"/>
          <a:ext cx="9321870" cy="2871536"/>
        </p:xfrm>
        <a:graphic>
          <a:graphicData uri="http://schemas.openxmlformats.org/drawingml/2006/table">
            <a:tbl>
              <a:tblPr bandRow="1">
                <a:tableStyleId>{5C22544A-7EE6-4342-B048-85BDC9FD1C3A}</a:tableStyleId>
              </a:tblPr>
              <a:tblGrid>
                <a:gridCol w="1064916">
                  <a:extLst>
                    <a:ext uri="{9D8B030D-6E8A-4147-A177-3AD203B41FA5}">
                      <a16:colId xmlns:a16="http://schemas.microsoft.com/office/drawing/2014/main" val="2147078579"/>
                    </a:ext>
                  </a:extLst>
                </a:gridCol>
                <a:gridCol w="1111217">
                  <a:extLst>
                    <a:ext uri="{9D8B030D-6E8A-4147-A177-3AD203B41FA5}">
                      <a16:colId xmlns:a16="http://schemas.microsoft.com/office/drawing/2014/main" val="2822228124"/>
                    </a:ext>
                  </a:extLst>
                </a:gridCol>
                <a:gridCol w="864279">
                  <a:extLst>
                    <a:ext uri="{9D8B030D-6E8A-4147-A177-3AD203B41FA5}">
                      <a16:colId xmlns:a16="http://schemas.microsoft.com/office/drawing/2014/main" val="4218708568"/>
                    </a:ext>
                  </a:extLst>
                </a:gridCol>
                <a:gridCol w="601909">
                  <a:extLst>
                    <a:ext uri="{9D8B030D-6E8A-4147-A177-3AD203B41FA5}">
                      <a16:colId xmlns:a16="http://schemas.microsoft.com/office/drawing/2014/main" val="2429613822"/>
                    </a:ext>
                  </a:extLst>
                </a:gridCol>
                <a:gridCol w="879713">
                  <a:extLst>
                    <a:ext uri="{9D8B030D-6E8A-4147-A177-3AD203B41FA5}">
                      <a16:colId xmlns:a16="http://schemas.microsoft.com/office/drawing/2014/main" val="4216071255"/>
                    </a:ext>
                  </a:extLst>
                </a:gridCol>
                <a:gridCol w="617342">
                  <a:extLst>
                    <a:ext uri="{9D8B030D-6E8A-4147-A177-3AD203B41FA5}">
                      <a16:colId xmlns:a16="http://schemas.microsoft.com/office/drawing/2014/main" val="3948115997"/>
                    </a:ext>
                  </a:extLst>
                </a:gridCol>
                <a:gridCol w="1373587">
                  <a:extLst>
                    <a:ext uri="{9D8B030D-6E8A-4147-A177-3AD203B41FA5}">
                      <a16:colId xmlns:a16="http://schemas.microsoft.com/office/drawing/2014/main" val="3919349263"/>
                    </a:ext>
                  </a:extLst>
                </a:gridCol>
                <a:gridCol w="1095783">
                  <a:extLst>
                    <a:ext uri="{9D8B030D-6E8A-4147-A177-3AD203B41FA5}">
                      <a16:colId xmlns:a16="http://schemas.microsoft.com/office/drawing/2014/main" val="1425659934"/>
                    </a:ext>
                  </a:extLst>
                </a:gridCol>
                <a:gridCol w="987747">
                  <a:extLst>
                    <a:ext uri="{9D8B030D-6E8A-4147-A177-3AD203B41FA5}">
                      <a16:colId xmlns:a16="http://schemas.microsoft.com/office/drawing/2014/main" val="1831432645"/>
                    </a:ext>
                  </a:extLst>
                </a:gridCol>
                <a:gridCol w="725377">
                  <a:extLst>
                    <a:ext uri="{9D8B030D-6E8A-4147-A177-3AD203B41FA5}">
                      <a16:colId xmlns:a16="http://schemas.microsoft.com/office/drawing/2014/main" val="50768775"/>
                    </a:ext>
                  </a:extLst>
                </a:gridCol>
              </a:tblGrid>
              <a:tr h="271200">
                <a:tc>
                  <a:txBody>
                    <a:bodyPr/>
                    <a:lstStyle/>
                    <a:p>
                      <a:pPr algn="l" fontAlgn="b"/>
                      <a:r>
                        <a:rPr lang="en-GB" sz="1100" b="1" i="0" u="none" strike="noStrike" dirty="0">
                          <a:solidFill>
                            <a:srgbClr val="000000"/>
                          </a:solidFill>
                          <a:effectLst/>
                          <a:latin typeface="Aptos Narrow"/>
                        </a:rPr>
                        <a:t>Patient Subset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dirty="0">
                          <a:solidFill>
                            <a:srgbClr val="000000"/>
                          </a:solidFill>
                          <a:effectLst/>
                          <a:latin typeface="Aptos Narrow"/>
                        </a:rPr>
                        <a:t>Feature Subset</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FS_CV_Test</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FS_Test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RF_CV_Test</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RF_Test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AdaBoost_CV_Test</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AdaBoost_Test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XGB_CV_Test</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XGB_Test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438539"/>
                  </a:ext>
                </a:extLst>
              </a:tr>
              <a:tr h="255248">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0.6324</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0.6634</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0.5964</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0.6256</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0.6194</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0.6575</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0.6151</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0.6357</a:t>
                      </a:r>
                    </a:p>
                  </a:txBody>
                  <a:tcPr marL="9525" marR="9525" marT="9525" marB="0" anchor="b">
                    <a:lnL w="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3449190128"/>
                  </a:ext>
                </a:extLst>
              </a:tr>
              <a:tr h="255248">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chemeClr val="tx1"/>
                      </a:solid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0.6782</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400" b="1" i="0" u="none" strike="noStrike" dirty="0">
                          <a:solidFill>
                            <a:schemeClr val="tx1"/>
                          </a:solidFill>
                          <a:effectLst/>
                          <a:latin typeface="Aptos Narrow"/>
                        </a:rPr>
                        <a:t>0.7261</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0.666</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0.685</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0.6648</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0.7045</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0.6633</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0.7099</a:t>
                      </a:r>
                    </a:p>
                  </a:txBody>
                  <a:tcPr marL="9525" marR="9525" marT="9525" marB="0" anchor="b">
                    <a:lnL w="0">
                      <a:noFill/>
                    </a:lnL>
                    <a:lnR w="12700" cap="flat" cmpd="sng" algn="ctr">
                      <a:solidFill>
                        <a:schemeClr val="tx1"/>
                      </a:solidFill>
                      <a:prstDash val="solid"/>
                      <a:round/>
                      <a:headEnd type="none" w="med" len="med"/>
                      <a:tailEnd type="none" w="med" len="med"/>
                    </a:lnR>
                    <a:lnT w="0">
                      <a:noFill/>
                    </a:lnT>
                    <a:lnB w="0">
                      <a:noFill/>
                    </a:lnB>
                    <a:noFill/>
                  </a:tcPr>
                </a:tc>
                <a:extLst>
                  <a:ext uri="{0D108BD9-81ED-4DB2-BD59-A6C34878D82A}">
                    <a16:rowId xmlns:a16="http://schemas.microsoft.com/office/drawing/2014/main" val="2907500599"/>
                  </a:ext>
                </a:extLst>
              </a:tr>
              <a:tr h="271200">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chemeClr val="tx1"/>
                      </a:solid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0.7083</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0.7087</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0.7271</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400" b="1" i="0" u="none" strike="noStrike" dirty="0">
                          <a:solidFill>
                            <a:srgbClr val="000000"/>
                          </a:solidFill>
                          <a:effectLst/>
                          <a:latin typeface="Aptos Narrow"/>
                        </a:rPr>
                        <a:t>0.7189</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0.7067</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0.6901</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0.7093</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0.7172</a:t>
                      </a:r>
                    </a:p>
                  </a:txBody>
                  <a:tcPr marL="9525" marR="9525" marT="9525" marB="0" anchor="b">
                    <a:lnL w="0">
                      <a:noFill/>
                    </a:lnL>
                    <a:lnR w="12700" cap="flat" cmpd="sng" algn="ctr">
                      <a:solidFill>
                        <a:schemeClr val="tx1"/>
                      </a:solid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408108"/>
                  </a:ext>
                </a:extLst>
              </a:tr>
              <a:tr h="255248">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0.6042</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0.6272</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0.5599</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0.5851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0.5885</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0.6136</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0.6014</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0.6127</a:t>
                      </a:r>
                    </a:p>
                  </a:txBody>
                  <a:tcPr marL="9525" marR="9525" marT="9525" marB="0" anchor="b">
                    <a:lnL w="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2914924934"/>
                  </a:ext>
                </a:extLst>
              </a:tr>
              <a:tr h="255248">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chemeClr val="tx1"/>
                      </a:solid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0.6206</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0.6414</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0.6259</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0.5913</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0.6098</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0.6062</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0.6328</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0.6029</a:t>
                      </a:r>
                    </a:p>
                  </a:txBody>
                  <a:tcPr marL="9525" marR="9525" marT="9525" marB="0" anchor="b">
                    <a:lnL w="0">
                      <a:noFill/>
                    </a:lnL>
                    <a:lnR w="12700" cap="flat" cmpd="sng" algn="ctr">
                      <a:solidFill>
                        <a:schemeClr val="tx1"/>
                      </a:solidFill>
                      <a:prstDash val="solid"/>
                      <a:round/>
                      <a:headEnd type="none" w="med" len="med"/>
                      <a:tailEnd type="none" w="med" len="med"/>
                    </a:lnR>
                    <a:lnT w="0">
                      <a:noFill/>
                    </a:lnT>
                    <a:lnB w="0">
                      <a:noFill/>
                    </a:lnB>
                    <a:noFill/>
                  </a:tcPr>
                </a:tc>
                <a:extLst>
                  <a:ext uri="{0D108BD9-81ED-4DB2-BD59-A6C34878D82A}">
                    <a16:rowId xmlns:a16="http://schemas.microsoft.com/office/drawing/2014/main" val="7059237"/>
                  </a:ext>
                </a:extLst>
              </a:tr>
              <a:tr h="271200">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chemeClr val="tx1"/>
                      </a:solid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0.6779</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400" b="1" i="0" u="none" strike="noStrike" dirty="0">
                          <a:solidFill>
                            <a:schemeClr val="tx1"/>
                          </a:solidFill>
                          <a:effectLst/>
                          <a:latin typeface="Aptos Narrow"/>
                        </a:rPr>
                        <a:t>0.6862</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0.7214</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0.6844</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0.6722</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0.5815</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0.6893</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0.6282</a:t>
                      </a:r>
                    </a:p>
                  </a:txBody>
                  <a:tcPr marL="9525" marR="9525" marT="9525" marB="0" anchor="b">
                    <a:lnL w="0">
                      <a:noFill/>
                    </a:lnL>
                    <a:lnR w="12700" cap="flat" cmpd="sng" algn="ctr">
                      <a:solidFill>
                        <a:schemeClr val="tx1"/>
                      </a:solid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084740"/>
                  </a:ext>
                </a:extLst>
              </a:tr>
              <a:tr h="255248">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0.5963</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0.6481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0.5675</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0.5754</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0.6078</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0.6336</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0.5953</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0.6355</a:t>
                      </a:r>
                    </a:p>
                  </a:txBody>
                  <a:tcPr marL="9525" marR="9525" marT="9525" marB="0" anchor="b">
                    <a:lnL w="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2166537219"/>
                  </a:ext>
                </a:extLst>
              </a:tr>
              <a:tr h="255248">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chemeClr val="tx1"/>
                      </a:solid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0.6298</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400" b="1" i="0" u="none" strike="noStrike" dirty="0">
                          <a:solidFill>
                            <a:srgbClr val="000000"/>
                          </a:solidFill>
                          <a:effectLst/>
                          <a:latin typeface="Aptos Narrow"/>
                        </a:rPr>
                        <a:t>0.6891</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0.6074</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0.6561</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0.6157</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0.6745</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0.6124</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0.6777</a:t>
                      </a:r>
                    </a:p>
                  </a:txBody>
                  <a:tcPr marL="9525" marR="9525" marT="9525" marB="0" anchor="b">
                    <a:lnL w="0">
                      <a:noFill/>
                    </a:lnL>
                    <a:lnR w="12700" cap="flat" cmpd="sng" algn="ctr">
                      <a:solidFill>
                        <a:schemeClr val="tx1"/>
                      </a:solidFill>
                      <a:prstDash val="solid"/>
                      <a:round/>
                      <a:headEnd type="none" w="med" len="med"/>
                      <a:tailEnd type="none" w="med" len="med"/>
                    </a:lnR>
                    <a:lnT w="0">
                      <a:noFill/>
                    </a:lnT>
                    <a:lnB w="0">
                      <a:noFill/>
                    </a:lnB>
                    <a:noFill/>
                  </a:tcPr>
                </a:tc>
                <a:extLst>
                  <a:ext uri="{0D108BD9-81ED-4DB2-BD59-A6C34878D82A}">
                    <a16:rowId xmlns:a16="http://schemas.microsoft.com/office/drawing/2014/main" val="2951728424"/>
                  </a:ext>
                </a:extLst>
              </a:tr>
              <a:tr h="255248">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chemeClr val="tx1"/>
                      </a:solid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endParaRPr lang="en-GB" sz="1100" b="0" i="0" u="none" strike="noStrike" dirty="0">
                        <a:solidFill>
                          <a:srgbClr val="000000"/>
                        </a:solidFill>
                        <a:effectLst/>
                        <a:latin typeface="Aptos Narrow"/>
                      </a:endParaRP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0.7037</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endParaRPr lang="en-GB" sz="1100" b="0" i="0" u="none" strike="noStrike" dirty="0">
                        <a:solidFill>
                          <a:srgbClr val="000000"/>
                        </a:solidFill>
                        <a:effectLst/>
                        <a:latin typeface="Aptos Narrow"/>
                      </a:endParaRP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0.6778</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endParaRPr lang="en-GB" sz="1100" b="0" i="0" u="none" strike="noStrike" dirty="0">
                        <a:solidFill>
                          <a:srgbClr val="000000"/>
                        </a:solidFill>
                        <a:effectLst/>
                        <a:latin typeface="Aptos Narrow"/>
                      </a:endParaRP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0.6105</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endParaRPr lang="en-GB" sz="1100" b="0" i="0" u="none" strike="noStrike" dirty="0">
                        <a:solidFill>
                          <a:srgbClr val="000000"/>
                        </a:solidFill>
                        <a:effectLst/>
                        <a:latin typeface="Aptos Narrow"/>
                      </a:endParaRP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0.6735</a:t>
                      </a:r>
                    </a:p>
                  </a:txBody>
                  <a:tcPr marL="9525" marR="9525" marT="9525" marB="0" anchor="b">
                    <a:lnL w="0">
                      <a:noFill/>
                    </a:lnL>
                    <a:lnR w="12700" cap="flat" cmpd="sng" algn="ctr">
                      <a:solidFill>
                        <a:schemeClr val="tx1"/>
                      </a:solidFill>
                      <a:prstDash val="solid"/>
                      <a:round/>
                      <a:headEnd type="none" w="med" len="med"/>
                      <a:tailEnd type="none" w="med" len="med"/>
                    </a:lnR>
                    <a:lnT w="0">
                      <a:noFill/>
                    </a:lnT>
                    <a:lnB w="0">
                      <a:noFill/>
                    </a:lnB>
                    <a:noFill/>
                  </a:tcPr>
                </a:tc>
                <a:extLst>
                  <a:ext uri="{0D108BD9-81ED-4DB2-BD59-A6C34878D82A}">
                    <a16:rowId xmlns:a16="http://schemas.microsoft.com/office/drawing/2014/main" val="365020993"/>
                  </a:ext>
                </a:extLst>
              </a:tr>
              <a:tr h="271200">
                <a:tc>
                  <a:txBody>
                    <a:bodyPr/>
                    <a:lstStyle/>
                    <a:p>
                      <a:pPr algn="ctr" fontAlgn="b"/>
                      <a:r>
                        <a:rPr lang="en-GB" sz="1100" b="1" i="0" u="none" strike="noStrike" dirty="0">
                          <a:solidFill>
                            <a:srgbClr val="FF0000"/>
                          </a:solidFill>
                          <a:effectLst/>
                          <a:latin typeface="Aptos Narrow"/>
                        </a:rPr>
                        <a:t>3</a:t>
                      </a:r>
                    </a:p>
                  </a:txBody>
                  <a:tcPr marL="9525" marR="9525" marT="9525" marB="0" anchor="b">
                    <a:lnL w="12700" cap="flat" cmpd="sng" algn="ctr">
                      <a:solidFill>
                        <a:schemeClr val="tx1"/>
                      </a:solid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a:solidFill>
                            <a:srgbClr val="FF0000"/>
                          </a:solidFill>
                          <a:effectLst/>
                          <a:latin typeface="Aptos Narrow"/>
                        </a:rPr>
                        <a:t>3</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endParaRPr lang="en-GB" sz="1100" b="1" i="0" u="none" strike="noStrike" dirty="0">
                        <a:solidFill>
                          <a:srgbClr val="FF0000"/>
                        </a:solidFill>
                        <a:effectLst/>
                        <a:latin typeface="Aptos Narrow"/>
                      </a:endParaRP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a:solidFill>
                            <a:srgbClr val="FF0000"/>
                          </a:solidFill>
                          <a:effectLst/>
                          <a:latin typeface="Aptos Narrow"/>
                        </a:rPr>
                        <a:t>0.5692</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endParaRPr lang="en-GB" sz="1100" b="1" i="0" u="none" strike="noStrike" dirty="0">
                        <a:solidFill>
                          <a:srgbClr val="FF0000"/>
                        </a:solidFill>
                        <a:effectLst/>
                        <a:latin typeface="Aptos Narrow"/>
                      </a:endParaRP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a:solidFill>
                            <a:srgbClr val="FF0000"/>
                          </a:solidFill>
                          <a:effectLst/>
                          <a:latin typeface="Aptos Narrow"/>
                        </a:rPr>
                        <a:t>0.5551</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endParaRPr lang="en-GB" sz="1100" b="1" i="0" u="none" strike="noStrike" dirty="0">
                        <a:solidFill>
                          <a:srgbClr val="FF0000"/>
                        </a:solidFill>
                        <a:effectLst/>
                        <a:latin typeface="Aptos Narrow"/>
                      </a:endParaRP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a:solidFill>
                            <a:srgbClr val="FF0000"/>
                          </a:solidFill>
                          <a:effectLst/>
                          <a:latin typeface="Aptos Narrow"/>
                        </a:rPr>
                        <a:t>0.5538</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endParaRPr lang="en-GB" sz="1100" b="1" i="0" u="none" strike="noStrike" dirty="0">
                        <a:solidFill>
                          <a:srgbClr val="FF0000"/>
                        </a:solidFill>
                        <a:effectLst/>
                        <a:latin typeface="Aptos Narrow"/>
                      </a:endParaRP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a:solidFill>
                            <a:srgbClr val="FF0000"/>
                          </a:solidFill>
                          <a:effectLst/>
                          <a:latin typeface="Aptos Narrow"/>
                        </a:rPr>
                        <a:t>0.5767</a:t>
                      </a:r>
                    </a:p>
                  </a:txBody>
                  <a:tcPr marL="9525" marR="9525" marT="9525" marB="0" anchor="b">
                    <a:lnL w="0">
                      <a:noFill/>
                    </a:lnL>
                    <a:lnR w="12700" cap="flat" cmpd="sng" algn="ctr">
                      <a:solidFill>
                        <a:schemeClr val="tx1"/>
                      </a:solid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0887240"/>
                  </a:ext>
                </a:extLst>
              </a:tr>
            </a:tbl>
          </a:graphicData>
        </a:graphic>
      </p:graphicFrame>
      <p:sp>
        <p:nvSpPr>
          <p:cNvPr id="9" name="TextBox 8">
            <a:extLst>
              <a:ext uri="{FF2B5EF4-FFF2-40B4-BE49-F238E27FC236}">
                <a16:creationId xmlns:a16="http://schemas.microsoft.com/office/drawing/2014/main" id="{CACED8AE-87CB-254B-5289-717041E307DA}"/>
              </a:ext>
            </a:extLst>
          </p:cNvPr>
          <p:cNvSpPr txBox="1"/>
          <p:nvPr/>
        </p:nvSpPr>
        <p:spPr>
          <a:xfrm>
            <a:off x="977900" y="1295400"/>
            <a:ext cx="9906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t>Rows</a:t>
            </a:r>
          </a:p>
          <a:p>
            <a:pPr marL="285750" indent="-285750">
              <a:buFont typeface="Arial"/>
              <a:buChar char="•"/>
            </a:pPr>
            <a:r>
              <a:rPr lang="en-GB" b="1" dirty="0"/>
              <a:t>Patient Subset: </a:t>
            </a:r>
            <a:r>
              <a:rPr lang="en-GB" dirty="0"/>
              <a:t>1 – All patients; 2 – Patients with notes; 3 – Patients without notes</a:t>
            </a:r>
            <a:endParaRPr lang="en-GB"/>
          </a:p>
          <a:p>
            <a:pPr marL="285750" indent="-285750">
              <a:buFont typeface="Arial"/>
              <a:buChar char="•"/>
            </a:pPr>
            <a:r>
              <a:rPr lang="en-GB" b="1" dirty="0"/>
              <a:t>Feature Subset: </a:t>
            </a:r>
            <a:r>
              <a:rPr lang="en-GB" dirty="0"/>
              <a:t>1 – Demographic; 2 – Demographic + Other Tabular; 3 - Demographic + Other Tabular + Notes</a:t>
            </a:r>
          </a:p>
          <a:p>
            <a:r>
              <a:rPr lang="en-GB" b="1" dirty="0"/>
              <a:t>Columns</a:t>
            </a:r>
          </a:p>
          <a:p>
            <a:pPr marL="285750" indent="-285750">
              <a:buFont typeface="Arial"/>
              <a:buChar char="•"/>
            </a:pPr>
            <a:r>
              <a:rPr lang="en-GB" b="1" dirty="0"/>
              <a:t>Models: FS - </a:t>
            </a:r>
            <a:r>
              <a:rPr lang="en-GB" dirty="0"/>
              <a:t>Feature Selection (Random Forest), RF – Random Forest, XGB - </a:t>
            </a:r>
            <a:r>
              <a:rPr lang="en-GB" dirty="0" err="1"/>
              <a:t>XGBoost</a:t>
            </a:r>
            <a:endParaRPr lang="en-GB"/>
          </a:p>
          <a:p>
            <a:pPr marL="285750" indent="-285750">
              <a:buFont typeface="Arial"/>
              <a:buChar char="•"/>
            </a:pPr>
            <a:r>
              <a:rPr lang="en-GB" b="1" dirty="0"/>
              <a:t>Evaluation: </a:t>
            </a:r>
            <a:r>
              <a:rPr lang="en-GB" dirty="0"/>
              <a:t>CV – 5 cross fold mean score (ROC-AUC); Test – Held out test set score </a:t>
            </a:r>
          </a:p>
        </p:txBody>
      </p:sp>
      <p:sp>
        <p:nvSpPr>
          <p:cNvPr id="11" name="Arrow: Curved Right 10">
            <a:extLst>
              <a:ext uri="{FF2B5EF4-FFF2-40B4-BE49-F238E27FC236}">
                <a16:creationId xmlns:a16="http://schemas.microsoft.com/office/drawing/2014/main" id="{E932BC62-AE90-EAAE-417E-AEF7DE6BA3CD}"/>
              </a:ext>
            </a:extLst>
          </p:cNvPr>
          <p:cNvSpPr/>
          <p:nvPr/>
        </p:nvSpPr>
        <p:spPr>
          <a:xfrm>
            <a:off x="990600" y="4231640"/>
            <a:ext cx="452120" cy="181356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Arrow: Curved Right 13">
            <a:extLst>
              <a:ext uri="{FF2B5EF4-FFF2-40B4-BE49-F238E27FC236}">
                <a16:creationId xmlns:a16="http://schemas.microsoft.com/office/drawing/2014/main" id="{D780B776-E622-310F-9CE1-C2DF7F399E8F}"/>
              </a:ext>
            </a:extLst>
          </p:cNvPr>
          <p:cNvSpPr/>
          <p:nvPr/>
        </p:nvSpPr>
        <p:spPr>
          <a:xfrm>
            <a:off x="970280" y="5034280"/>
            <a:ext cx="462280" cy="128524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559936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35A7C0-08E1-0164-2761-D7279D195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7294BD-6EE7-F533-BD1A-848588E1DB4F}"/>
              </a:ext>
            </a:extLst>
          </p:cNvPr>
          <p:cNvSpPr>
            <a:spLocks noGrp="1"/>
          </p:cNvSpPr>
          <p:nvPr>
            <p:ph type="ctrTitle"/>
          </p:nvPr>
        </p:nvSpPr>
        <p:spPr>
          <a:xfrm>
            <a:off x="747253" y="176981"/>
            <a:ext cx="9281652" cy="894735"/>
          </a:xfrm>
        </p:spPr>
        <p:txBody>
          <a:bodyPr>
            <a:normAutofit/>
          </a:bodyPr>
          <a:lstStyle/>
          <a:p>
            <a:pPr algn="l"/>
            <a:r>
              <a:rPr lang="en-US" sz="4000" dirty="0"/>
              <a:t>Performance Metrics – Grid Search</a:t>
            </a:r>
          </a:p>
        </p:txBody>
      </p:sp>
      <p:cxnSp>
        <p:nvCxnSpPr>
          <p:cNvPr id="5" name="Straight Connector 4">
            <a:extLst>
              <a:ext uri="{FF2B5EF4-FFF2-40B4-BE49-F238E27FC236}">
                <a16:creationId xmlns:a16="http://schemas.microsoft.com/office/drawing/2014/main" id="{9DD5DB9D-CA4A-92CA-751B-8C6C118E903B}"/>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A808472-F38E-70A0-57E8-76536388559B}"/>
              </a:ext>
            </a:extLst>
          </p:cNvPr>
          <p:cNvPicPr>
            <a:picLocks noChangeAspect="1"/>
          </p:cNvPicPr>
          <p:nvPr/>
        </p:nvPicPr>
        <p:blipFill>
          <a:blip r:embed="rId3"/>
          <a:stretch>
            <a:fillRect/>
          </a:stretch>
        </p:blipFill>
        <p:spPr>
          <a:xfrm>
            <a:off x="750956" y="3261592"/>
            <a:ext cx="10778435" cy="1483337"/>
          </a:xfrm>
          <a:prstGeom prst="rect">
            <a:avLst/>
          </a:prstGeom>
        </p:spPr>
      </p:pic>
    </p:spTree>
    <p:extLst>
      <p:ext uri="{BB962C8B-B14F-4D97-AF65-F5344CB8AC3E}">
        <p14:creationId xmlns:p14="http://schemas.microsoft.com/office/powerpoint/2010/main" val="4215026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04673-289E-FA53-4F26-18DC078E5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AB917-4106-9BA3-4449-2D1A6D7A4952}"/>
              </a:ext>
            </a:extLst>
          </p:cNvPr>
          <p:cNvSpPr>
            <a:spLocks noGrp="1"/>
          </p:cNvSpPr>
          <p:nvPr>
            <p:ph type="ctrTitle"/>
          </p:nvPr>
        </p:nvSpPr>
        <p:spPr>
          <a:xfrm>
            <a:off x="747253" y="176981"/>
            <a:ext cx="9281652" cy="894735"/>
          </a:xfrm>
        </p:spPr>
        <p:txBody>
          <a:bodyPr>
            <a:normAutofit/>
          </a:bodyPr>
          <a:lstStyle/>
          <a:p>
            <a:pPr algn="l"/>
            <a:r>
              <a:rPr lang="en-US" sz="4000" dirty="0"/>
              <a:t>Outcome Contact – Value Counts</a:t>
            </a:r>
          </a:p>
        </p:txBody>
      </p:sp>
      <p:cxnSp>
        <p:nvCxnSpPr>
          <p:cNvPr id="5" name="Straight Connector 4">
            <a:extLst>
              <a:ext uri="{FF2B5EF4-FFF2-40B4-BE49-F238E27FC236}">
                <a16:creationId xmlns:a16="http://schemas.microsoft.com/office/drawing/2014/main" id="{609EB2FC-E3D1-5389-4796-3C013469CC70}"/>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4C8B926-2D1A-099F-8A1C-651BE6875F33}"/>
              </a:ext>
            </a:extLst>
          </p:cNvPr>
          <p:cNvSpPr txBox="1"/>
          <p:nvPr/>
        </p:nvSpPr>
        <p:spPr>
          <a:xfrm>
            <a:off x="747253" y="1621055"/>
            <a:ext cx="7005157" cy="1125757"/>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US" dirty="0"/>
              <a:t>Outcome contact represents what is the </a:t>
            </a:r>
            <a:r>
              <a:rPr lang="en-US" b="1" dirty="0"/>
              <a:t>outcome of the contact attempt</a:t>
            </a:r>
          </a:p>
        </p:txBody>
      </p:sp>
      <p:pic>
        <p:nvPicPr>
          <p:cNvPr id="4" name="Picture 3" descr="A white rectangular object with black lines&#10;&#10;AI-generated content may be incorrect.">
            <a:extLst>
              <a:ext uri="{FF2B5EF4-FFF2-40B4-BE49-F238E27FC236}">
                <a16:creationId xmlns:a16="http://schemas.microsoft.com/office/drawing/2014/main" id="{927A961A-CB13-448D-D611-E2397CD50B83}"/>
              </a:ext>
            </a:extLst>
          </p:cNvPr>
          <p:cNvPicPr>
            <a:picLocks noChangeAspect="1"/>
          </p:cNvPicPr>
          <p:nvPr/>
        </p:nvPicPr>
        <p:blipFill>
          <a:blip r:embed="rId3"/>
          <a:srcRect l="63084" t="12926" r="100" b="-380"/>
          <a:stretch/>
        </p:blipFill>
        <p:spPr>
          <a:xfrm>
            <a:off x="8319272" y="1375571"/>
            <a:ext cx="3025391" cy="190878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14BB8E7F-7B07-240C-A967-FBD4A8F1812E}"/>
              </a:ext>
            </a:extLst>
          </p:cNvPr>
          <p:cNvPicPr>
            <a:picLocks noChangeAspect="1"/>
          </p:cNvPicPr>
          <p:nvPr/>
        </p:nvPicPr>
        <p:blipFill>
          <a:blip r:embed="rId4"/>
          <a:stretch>
            <a:fillRect/>
          </a:stretch>
        </p:blipFill>
        <p:spPr>
          <a:xfrm>
            <a:off x="599440" y="3717202"/>
            <a:ext cx="11165840" cy="1729917"/>
          </a:xfrm>
          <a:prstGeom prst="rect">
            <a:avLst/>
          </a:prstGeom>
        </p:spPr>
      </p:pic>
    </p:spTree>
    <p:extLst>
      <p:ext uri="{BB962C8B-B14F-4D97-AF65-F5344CB8AC3E}">
        <p14:creationId xmlns:p14="http://schemas.microsoft.com/office/powerpoint/2010/main" val="1170433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7CBD2-653F-DBA1-53CB-418D5EAFE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3A255-3895-EEF5-B276-B70C209A3C68}"/>
              </a:ext>
            </a:extLst>
          </p:cNvPr>
          <p:cNvSpPr>
            <a:spLocks noGrp="1"/>
          </p:cNvSpPr>
          <p:nvPr>
            <p:ph type="ctrTitle"/>
          </p:nvPr>
        </p:nvSpPr>
        <p:spPr>
          <a:xfrm>
            <a:off x="747253" y="176981"/>
            <a:ext cx="9281652" cy="894735"/>
          </a:xfrm>
        </p:spPr>
        <p:txBody>
          <a:bodyPr>
            <a:normAutofit/>
          </a:bodyPr>
          <a:lstStyle/>
          <a:p>
            <a:pPr algn="l"/>
            <a:r>
              <a:rPr lang="en-US" sz="4000" dirty="0"/>
              <a:t>Outcome Contact – Value Counts</a:t>
            </a:r>
          </a:p>
        </p:txBody>
      </p:sp>
      <p:cxnSp>
        <p:nvCxnSpPr>
          <p:cNvPr id="5" name="Straight Connector 4">
            <a:extLst>
              <a:ext uri="{FF2B5EF4-FFF2-40B4-BE49-F238E27FC236}">
                <a16:creationId xmlns:a16="http://schemas.microsoft.com/office/drawing/2014/main" id="{856B8D5A-8889-2E14-F96A-7C6800194A6D}"/>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white rectangular object with black lines&#10;&#10;AI-generated content may be incorrect.">
            <a:extLst>
              <a:ext uri="{FF2B5EF4-FFF2-40B4-BE49-F238E27FC236}">
                <a16:creationId xmlns:a16="http://schemas.microsoft.com/office/drawing/2014/main" id="{587EEFE2-E391-0C28-F3D1-9E1C992FC518}"/>
              </a:ext>
            </a:extLst>
          </p:cNvPr>
          <p:cNvPicPr>
            <a:picLocks noChangeAspect="1"/>
          </p:cNvPicPr>
          <p:nvPr/>
        </p:nvPicPr>
        <p:blipFill>
          <a:blip r:embed="rId3"/>
          <a:srcRect l="63084" t="12926" r="100" b="-380"/>
          <a:stretch/>
        </p:blipFill>
        <p:spPr>
          <a:xfrm>
            <a:off x="8512312" y="2300131"/>
            <a:ext cx="3025391" cy="1908783"/>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D97931E2-4C80-3CE3-F30A-02931A34481F}"/>
              </a:ext>
            </a:extLst>
          </p:cNvPr>
          <p:cNvPicPr>
            <a:picLocks noChangeAspect="1"/>
          </p:cNvPicPr>
          <p:nvPr/>
        </p:nvPicPr>
        <p:blipFill>
          <a:blip r:embed="rId4"/>
          <a:stretch>
            <a:fillRect/>
          </a:stretch>
        </p:blipFill>
        <p:spPr>
          <a:xfrm>
            <a:off x="599762" y="1442720"/>
            <a:ext cx="7162157" cy="4683760"/>
          </a:xfrm>
          <a:prstGeom prst="rect">
            <a:avLst/>
          </a:prstGeom>
        </p:spPr>
      </p:pic>
    </p:spTree>
    <p:extLst>
      <p:ext uri="{BB962C8B-B14F-4D97-AF65-F5344CB8AC3E}">
        <p14:creationId xmlns:p14="http://schemas.microsoft.com/office/powerpoint/2010/main" val="3890692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9665A-205B-B0E9-695D-A71037A28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323D6-43BD-0966-1692-20594CD324C8}"/>
              </a:ext>
            </a:extLst>
          </p:cNvPr>
          <p:cNvSpPr>
            <a:spLocks noGrp="1"/>
          </p:cNvSpPr>
          <p:nvPr>
            <p:ph type="ctrTitle"/>
          </p:nvPr>
        </p:nvSpPr>
        <p:spPr>
          <a:xfrm>
            <a:off x="747253" y="176981"/>
            <a:ext cx="9281652" cy="894735"/>
          </a:xfrm>
        </p:spPr>
        <p:txBody>
          <a:bodyPr>
            <a:normAutofit/>
          </a:bodyPr>
          <a:lstStyle/>
          <a:p>
            <a:pPr algn="l"/>
            <a:r>
              <a:rPr lang="en-US" sz="4000" dirty="0"/>
              <a:t>Outcome Contact – Word Clouds</a:t>
            </a:r>
          </a:p>
        </p:txBody>
      </p:sp>
      <p:cxnSp>
        <p:nvCxnSpPr>
          <p:cNvPr id="5" name="Straight Connector 4">
            <a:extLst>
              <a:ext uri="{FF2B5EF4-FFF2-40B4-BE49-F238E27FC236}">
                <a16:creationId xmlns:a16="http://schemas.microsoft.com/office/drawing/2014/main" id="{AD108E93-ECB7-9C7E-EAA4-B630F5DDF435}"/>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white rectangular object with black lines&#10;&#10;AI-generated content may be incorrect.">
            <a:extLst>
              <a:ext uri="{FF2B5EF4-FFF2-40B4-BE49-F238E27FC236}">
                <a16:creationId xmlns:a16="http://schemas.microsoft.com/office/drawing/2014/main" id="{1B58743D-C921-2358-DA5F-5E11DCB1EA4C}"/>
              </a:ext>
            </a:extLst>
          </p:cNvPr>
          <p:cNvPicPr>
            <a:picLocks noChangeAspect="1"/>
          </p:cNvPicPr>
          <p:nvPr/>
        </p:nvPicPr>
        <p:blipFill>
          <a:blip r:embed="rId3"/>
          <a:srcRect l="63084" t="12926" r="100" b="-380"/>
          <a:stretch/>
        </p:blipFill>
        <p:spPr>
          <a:xfrm>
            <a:off x="8512312" y="2300131"/>
            <a:ext cx="3025391" cy="1908783"/>
          </a:xfrm>
          <a:prstGeom prst="rect">
            <a:avLst/>
          </a:prstGeom>
        </p:spPr>
      </p:pic>
      <p:pic>
        <p:nvPicPr>
          <p:cNvPr id="3" name="Picture 2" descr="A collage of words&#10;&#10;AI-generated content may be incorrect.">
            <a:extLst>
              <a:ext uri="{FF2B5EF4-FFF2-40B4-BE49-F238E27FC236}">
                <a16:creationId xmlns:a16="http://schemas.microsoft.com/office/drawing/2014/main" id="{EA8B2F22-855F-BD1B-1C36-650A00AF46A5}"/>
              </a:ext>
            </a:extLst>
          </p:cNvPr>
          <p:cNvPicPr>
            <a:picLocks noChangeAspect="1"/>
          </p:cNvPicPr>
          <p:nvPr/>
        </p:nvPicPr>
        <p:blipFill>
          <a:blip r:embed="rId4"/>
          <a:stretch>
            <a:fillRect/>
          </a:stretch>
        </p:blipFill>
        <p:spPr>
          <a:xfrm>
            <a:off x="419652" y="1827304"/>
            <a:ext cx="7929217" cy="3291742"/>
          </a:xfrm>
          <a:prstGeom prst="rect">
            <a:avLst/>
          </a:prstGeom>
        </p:spPr>
      </p:pic>
    </p:spTree>
    <p:extLst>
      <p:ext uri="{BB962C8B-B14F-4D97-AF65-F5344CB8AC3E}">
        <p14:creationId xmlns:p14="http://schemas.microsoft.com/office/powerpoint/2010/main" val="2432813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B610B-97BB-CE9F-B8F1-F98950F0B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B41E6-7353-29FA-C0E1-E1E89C1954AD}"/>
              </a:ext>
            </a:extLst>
          </p:cNvPr>
          <p:cNvSpPr>
            <a:spLocks noGrp="1"/>
          </p:cNvSpPr>
          <p:nvPr>
            <p:ph type="ctrTitle"/>
          </p:nvPr>
        </p:nvSpPr>
        <p:spPr>
          <a:xfrm>
            <a:off x="747253" y="176981"/>
            <a:ext cx="10287492" cy="915055"/>
          </a:xfrm>
        </p:spPr>
        <p:txBody>
          <a:bodyPr>
            <a:normAutofit fontScale="90000"/>
          </a:bodyPr>
          <a:lstStyle/>
          <a:p>
            <a:pPr algn="l"/>
            <a:r>
              <a:rPr lang="en-US" sz="4400" dirty="0"/>
              <a:t>Performance Metrics </a:t>
            </a:r>
            <a:r>
              <a:rPr lang="en-US" sz="4000" dirty="0"/>
              <a:t>– Including Outcome Contact</a:t>
            </a:r>
            <a:endParaRPr lang="en-US" dirty="0"/>
          </a:p>
        </p:txBody>
      </p:sp>
      <p:cxnSp>
        <p:nvCxnSpPr>
          <p:cNvPr id="5" name="Straight Connector 4">
            <a:extLst>
              <a:ext uri="{FF2B5EF4-FFF2-40B4-BE49-F238E27FC236}">
                <a16:creationId xmlns:a16="http://schemas.microsoft.com/office/drawing/2014/main" id="{F3DB5A06-141B-0BAD-F97A-631CBA558F4C}"/>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Table 7">
            <a:extLst>
              <a:ext uri="{FF2B5EF4-FFF2-40B4-BE49-F238E27FC236}">
                <a16:creationId xmlns:a16="http://schemas.microsoft.com/office/drawing/2014/main" id="{79EFE0E4-0928-8BB1-A306-E96D0A35A685}"/>
              </a:ext>
            </a:extLst>
          </p:cNvPr>
          <p:cNvGraphicFramePr>
            <a:graphicFrameLocks noGrp="1"/>
          </p:cNvGraphicFramePr>
          <p:nvPr>
            <p:extLst>
              <p:ext uri="{D42A27DB-BD31-4B8C-83A1-F6EECF244321}">
                <p14:modId xmlns:p14="http://schemas.microsoft.com/office/powerpoint/2010/main" val="3212552352"/>
              </p:ext>
            </p:extLst>
          </p:nvPr>
        </p:nvGraphicFramePr>
        <p:xfrm>
          <a:off x="1412240" y="4226560"/>
          <a:ext cx="8229607" cy="1757424"/>
        </p:xfrm>
        <a:graphic>
          <a:graphicData uri="http://schemas.openxmlformats.org/drawingml/2006/table">
            <a:tbl>
              <a:tblPr bandRow="1">
                <a:tableStyleId>{5C22544A-7EE6-4342-B048-85BDC9FD1C3A}</a:tableStyleId>
              </a:tblPr>
              <a:tblGrid>
                <a:gridCol w="934548">
                  <a:extLst>
                    <a:ext uri="{9D8B030D-6E8A-4147-A177-3AD203B41FA5}">
                      <a16:colId xmlns:a16="http://schemas.microsoft.com/office/drawing/2014/main" val="2423122230"/>
                    </a:ext>
                  </a:extLst>
                </a:gridCol>
                <a:gridCol w="990343">
                  <a:extLst>
                    <a:ext uri="{9D8B030D-6E8A-4147-A177-3AD203B41FA5}">
                      <a16:colId xmlns:a16="http://schemas.microsoft.com/office/drawing/2014/main" val="1096163141"/>
                    </a:ext>
                  </a:extLst>
                </a:gridCol>
                <a:gridCol w="767167">
                  <a:extLst>
                    <a:ext uri="{9D8B030D-6E8A-4147-A177-3AD203B41FA5}">
                      <a16:colId xmlns:a16="http://schemas.microsoft.com/office/drawing/2014/main" val="409842374"/>
                    </a:ext>
                  </a:extLst>
                </a:gridCol>
                <a:gridCol w="530042">
                  <a:extLst>
                    <a:ext uri="{9D8B030D-6E8A-4147-A177-3AD203B41FA5}">
                      <a16:colId xmlns:a16="http://schemas.microsoft.com/office/drawing/2014/main" val="4022949402"/>
                    </a:ext>
                  </a:extLst>
                </a:gridCol>
                <a:gridCol w="781115">
                  <a:extLst>
                    <a:ext uri="{9D8B030D-6E8A-4147-A177-3AD203B41FA5}">
                      <a16:colId xmlns:a16="http://schemas.microsoft.com/office/drawing/2014/main" val="1898584516"/>
                    </a:ext>
                  </a:extLst>
                </a:gridCol>
                <a:gridCol w="543990">
                  <a:extLst>
                    <a:ext uri="{9D8B030D-6E8A-4147-A177-3AD203B41FA5}">
                      <a16:colId xmlns:a16="http://schemas.microsoft.com/office/drawing/2014/main" val="2707586846"/>
                    </a:ext>
                  </a:extLst>
                </a:gridCol>
                <a:gridCol w="1199571">
                  <a:extLst>
                    <a:ext uri="{9D8B030D-6E8A-4147-A177-3AD203B41FA5}">
                      <a16:colId xmlns:a16="http://schemas.microsoft.com/office/drawing/2014/main" val="3209354461"/>
                    </a:ext>
                  </a:extLst>
                </a:gridCol>
                <a:gridCol w="962446">
                  <a:extLst>
                    <a:ext uri="{9D8B030D-6E8A-4147-A177-3AD203B41FA5}">
                      <a16:colId xmlns:a16="http://schemas.microsoft.com/office/drawing/2014/main" val="3578472207"/>
                    </a:ext>
                  </a:extLst>
                </a:gridCol>
                <a:gridCol w="878755">
                  <a:extLst>
                    <a:ext uri="{9D8B030D-6E8A-4147-A177-3AD203B41FA5}">
                      <a16:colId xmlns:a16="http://schemas.microsoft.com/office/drawing/2014/main" val="252500958"/>
                    </a:ext>
                  </a:extLst>
                </a:gridCol>
                <a:gridCol w="641630">
                  <a:extLst>
                    <a:ext uri="{9D8B030D-6E8A-4147-A177-3AD203B41FA5}">
                      <a16:colId xmlns:a16="http://schemas.microsoft.com/office/drawing/2014/main" val="3556107989"/>
                    </a:ext>
                  </a:extLst>
                </a:gridCol>
              </a:tblGrid>
              <a:tr h="248664">
                <a:tc>
                  <a:txBody>
                    <a:bodyPr/>
                    <a:lstStyle/>
                    <a:p>
                      <a:pPr algn="ctr" fontAlgn="b"/>
                      <a:r>
                        <a:rPr lang="en-GB" sz="1100" b="1" i="0" u="none" strike="noStrike" dirty="0">
                          <a:solidFill>
                            <a:srgbClr val="000000"/>
                          </a:solidFill>
                          <a:effectLst/>
                          <a:latin typeface="Aptos Narrow"/>
                        </a:rPr>
                        <a:t>Patient Subset</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Aptos Narrow"/>
                        </a:rPr>
                        <a:t>Feature Subset</a:t>
                      </a:r>
                    </a:p>
                  </a:txBody>
                  <a:tcPr marL="9525" marR="9525" marT="9525" marB="0" anchor="b">
                    <a:lnL>
                      <a:no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err="1">
                          <a:solidFill>
                            <a:srgbClr val="000000"/>
                          </a:solidFill>
                          <a:effectLst/>
                          <a:latin typeface="Aptos Narrow"/>
                        </a:rPr>
                        <a:t>FS_CV_Test</a:t>
                      </a:r>
                    </a:p>
                  </a:txBody>
                  <a:tcPr marL="9525" marR="9525" marT="9525" marB="0" anchor="b">
                    <a:lnL w="12700">
                      <a:solidFill>
                        <a:schemeClr val="tx1"/>
                      </a:solid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err="1">
                          <a:solidFill>
                            <a:srgbClr val="000000"/>
                          </a:solidFill>
                          <a:effectLst/>
                          <a:latin typeface="Aptos Narrow"/>
                        </a:rPr>
                        <a:t>FS_Test</a:t>
                      </a:r>
                    </a:p>
                  </a:txBody>
                  <a:tcPr marL="9525" marR="9525" marT="9525" marB="0" anchor="b">
                    <a:lnL>
                      <a:no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err="1">
                          <a:solidFill>
                            <a:srgbClr val="000000"/>
                          </a:solidFill>
                          <a:effectLst/>
                          <a:latin typeface="Aptos Narrow"/>
                        </a:rPr>
                        <a:t>RF_CV_Test</a:t>
                      </a:r>
                    </a:p>
                  </a:txBody>
                  <a:tcPr marL="9525" marR="9525" marT="9525" marB="0" anchor="b">
                    <a:lnL w="12700">
                      <a:solidFill>
                        <a:schemeClr val="tx1"/>
                      </a:solid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err="1">
                          <a:solidFill>
                            <a:srgbClr val="000000"/>
                          </a:solidFill>
                          <a:effectLst/>
                          <a:latin typeface="Aptos Narrow"/>
                        </a:rPr>
                        <a:t>RF_Test</a:t>
                      </a:r>
                    </a:p>
                  </a:txBody>
                  <a:tcPr marL="9525" marR="9525" marT="9525" marB="0" anchor="b">
                    <a:lnL>
                      <a:no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err="1">
                          <a:solidFill>
                            <a:srgbClr val="000000"/>
                          </a:solidFill>
                          <a:effectLst/>
                          <a:latin typeface="Aptos Narrow"/>
                        </a:rPr>
                        <a:t>AdaBoost_CV_Test</a:t>
                      </a:r>
                    </a:p>
                  </a:txBody>
                  <a:tcPr marL="9525" marR="9525" marT="9525" marB="0" anchor="b">
                    <a:lnL w="12700">
                      <a:solidFill>
                        <a:schemeClr val="tx1"/>
                      </a:solid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err="1">
                          <a:solidFill>
                            <a:srgbClr val="000000"/>
                          </a:solidFill>
                          <a:effectLst/>
                          <a:latin typeface="Aptos Narrow"/>
                        </a:rPr>
                        <a:t>AdaBoost_Test</a:t>
                      </a:r>
                    </a:p>
                  </a:txBody>
                  <a:tcPr marL="9525" marR="9525" marT="9525" marB="0" anchor="b">
                    <a:lnL>
                      <a:no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100" b="1" i="0" u="none" strike="noStrike" dirty="0" err="1">
                          <a:solidFill>
                            <a:srgbClr val="000000"/>
                          </a:solidFill>
                          <a:effectLst/>
                          <a:latin typeface="Aptos Narrow"/>
                        </a:rPr>
                        <a:t>XGB_CV_Test</a:t>
                      </a:r>
                    </a:p>
                  </a:txBody>
                  <a:tcPr marL="9525" marR="9525" marT="9525" marB="0" anchor="b">
                    <a:lnL w="12700">
                      <a:solidFill>
                        <a:schemeClr val="tx1"/>
                      </a:solid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GB" sz="1100" b="1" i="0" u="none" strike="noStrike" dirty="0" err="1">
                          <a:solidFill>
                            <a:srgbClr val="000000"/>
                          </a:solidFill>
                          <a:effectLst/>
                          <a:latin typeface="Aptos Narrow"/>
                        </a:rPr>
                        <a:t>XGB_Test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5785193"/>
                  </a:ext>
                </a:extLst>
              </a:tr>
              <a:tr h="126978">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0.6852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0.7113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0.5911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0.5832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0.6484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0.6698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0.6451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0.6491</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785045638"/>
                  </a:ext>
                </a:extLst>
              </a:tr>
              <a:tr h="126978">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0.7002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0.7397</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0.6878</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0.7195</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0.6839</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0.7358</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0.6959</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0.7284</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90028628"/>
                  </a:ext>
                </a:extLst>
              </a:tr>
              <a:tr h="137560">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0.7166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400" b="1" i="0" u="none" strike="noStrike" dirty="0">
                          <a:solidFill>
                            <a:srgbClr val="000000"/>
                          </a:solidFill>
                          <a:effectLst/>
                          <a:latin typeface="Aptos Narrow"/>
                        </a:rPr>
                        <a:t>0.7323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0.7363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0.7305</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0.7228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0.7299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0.7228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400" b="1" i="0" u="none" strike="noStrike" dirty="0">
                          <a:solidFill>
                            <a:srgbClr val="000000"/>
                          </a:solidFill>
                          <a:effectLst/>
                          <a:latin typeface="Aptos Narrow"/>
                        </a:rPr>
                        <a:t>0.7383</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632219"/>
                  </a:ext>
                </a:extLst>
              </a:tr>
              <a:tr h="126978">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0.6467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0.6122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0.5186</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0.4776</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0.5574</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0.5357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0.5367</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09810979"/>
                  </a:ext>
                </a:extLst>
              </a:tr>
              <a:tr h="126978">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0.6693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0.6183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0.6695</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0.6379</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0.6342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0.6274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0.6732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0.6479</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47779064"/>
                  </a:ext>
                </a:extLst>
              </a:tr>
              <a:tr h="137560">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0.6958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400" b="1" i="0" u="none" strike="noStrike" dirty="0">
                          <a:solidFill>
                            <a:srgbClr val="000000"/>
                          </a:solidFill>
                          <a:effectLst/>
                          <a:latin typeface="Aptos Narrow"/>
                        </a:rPr>
                        <a:t>0.6359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0.6682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0.6741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0.5778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0.6898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0.6215</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7522058"/>
                  </a:ext>
                </a:extLst>
              </a:tr>
              <a:tr h="126978">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0.6267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0.5842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0.5698</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0.4938</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0.6039</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0.5532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0.5965</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0.5282</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85787152"/>
                  </a:ext>
                </a:extLst>
              </a:tr>
              <a:tr h="137560">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0.6574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0.6097</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0.626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0.6197</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0.6534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0.6386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0.6502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0.577</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8234592"/>
                  </a:ext>
                </a:extLst>
              </a:tr>
            </a:tbl>
          </a:graphicData>
        </a:graphic>
      </p:graphicFrame>
      <p:graphicFrame>
        <p:nvGraphicFramePr>
          <p:cNvPr id="4" name="Table 3">
            <a:extLst>
              <a:ext uri="{FF2B5EF4-FFF2-40B4-BE49-F238E27FC236}">
                <a16:creationId xmlns:a16="http://schemas.microsoft.com/office/drawing/2014/main" id="{21014871-1D53-A914-E7A5-D86AC673409D}"/>
              </a:ext>
            </a:extLst>
          </p:cNvPr>
          <p:cNvGraphicFramePr>
            <a:graphicFrameLocks noGrp="1"/>
          </p:cNvGraphicFramePr>
          <p:nvPr>
            <p:extLst>
              <p:ext uri="{D42A27DB-BD31-4B8C-83A1-F6EECF244321}">
                <p14:modId xmlns:p14="http://schemas.microsoft.com/office/powerpoint/2010/main" val="1291747143"/>
              </p:ext>
            </p:extLst>
          </p:nvPr>
        </p:nvGraphicFramePr>
        <p:xfrm>
          <a:off x="1412240" y="1717040"/>
          <a:ext cx="8178778" cy="1685925"/>
        </p:xfrm>
        <a:graphic>
          <a:graphicData uri="http://schemas.openxmlformats.org/drawingml/2006/table">
            <a:tbl>
              <a:tblPr bandRow="1">
                <a:tableStyleId>{5C22544A-7EE6-4342-B048-85BDC9FD1C3A}</a:tableStyleId>
              </a:tblPr>
              <a:tblGrid>
                <a:gridCol w="934331">
                  <a:extLst>
                    <a:ext uri="{9D8B030D-6E8A-4147-A177-3AD203B41FA5}">
                      <a16:colId xmlns:a16="http://schemas.microsoft.com/office/drawing/2014/main" val="2147078579"/>
                    </a:ext>
                  </a:extLst>
                </a:gridCol>
                <a:gridCol w="974954">
                  <a:extLst>
                    <a:ext uri="{9D8B030D-6E8A-4147-A177-3AD203B41FA5}">
                      <a16:colId xmlns:a16="http://schemas.microsoft.com/office/drawing/2014/main" val="2822228124"/>
                    </a:ext>
                  </a:extLst>
                </a:gridCol>
                <a:gridCol w="758297">
                  <a:extLst>
                    <a:ext uri="{9D8B030D-6E8A-4147-A177-3AD203B41FA5}">
                      <a16:colId xmlns:a16="http://schemas.microsoft.com/office/drawing/2014/main" val="4218708568"/>
                    </a:ext>
                  </a:extLst>
                </a:gridCol>
                <a:gridCol w="528100">
                  <a:extLst>
                    <a:ext uri="{9D8B030D-6E8A-4147-A177-3AD203B41FA5}">
                      <a16:colId xmlns:a16="http://schemas.microsoft.com/office/drawing/2014/main" val="2429613822"/>
                    </a:ext>
                  </a:extLst>
                </a:gridCol>
                <a:gridCol w="771838">
                  <a:extLst>
                    <a:ext uri="{9D8B030D-6E8A-4147-A177-3AD203B41FA5}">
                      <a16:colId xmlns:a16="http://schemas.microsoft.com/office/drawing/2014/main" val="4216071255"/>
                    </a:ext>
                  </a:extLst>
                </a:gridCol>
                <a:gridCol w="541640">
                  <a:extLst>
                    <a:ext uri="{9D8B030D-6E8A-4147-A177-3AD203B41FA5}">
                      <a16:colId xmlns:a16="http://schemas.microsoft.com/office/drawing/2014/main" val="3948115997"/>
                    </a:ext>
                  </a:extLst>
                </a:gridCol>
                <a:gridCol w="1205152">
                  <a:extLst>
                    <a:ext uri="{9D8B030D-6E8A-4147-A177-3AD203B41FA5}">
                      <a16:colId xmlns:a16="http://schemas.microsoft.com/office/drawing/2014/main" val="3919349263"/>
                    </a:ext>
                  </a:extLst>
                </a:gridCol>
                <a:gridCol w="961413">
                  <a:extLst>
                    <a:ext uri="{9D8B030D-6E8A-4147-A177-3AD203B41FA5}">
                      <a16:colId xmlns:a16="http://schemas.microsoft.com/office/drawing/2014/main" val="1425659934"/>
                    </a:ext>
                  </a:extLst>
                </a:gridCol>
                <a:gridCol w="866625">
                  <a:extLst>
                    <a:ext uri="{9D8B030D-6E8A-4147-A177-3AD203B41FA5}">
                      <a16:colId xmlns:a16="http://schemas.microsoft.com/office/drawing/2014/main" val="1831432645"/>
                    </a:ext>
                  </a:extLst>
                </a:gridCol>
                <a:gridCol w="636428">
                  <a:extLst>
                    <a:ext uri="{9D8B030D-6E8A-4147-A177-3AD203B41FA5}">
                      <a16:colId xmlns:a16="http://schemas.microsoft.com/office/drawing/2014/main" val="50768775"/>
                    </a:ext>
                  </a:extLst>
                </a:gridCol>
              </a:tblGrid>
              <a:tr h="147518">
                <a:tc>
                  <a:txBody>
                    <a:bodyPr/>
                    <a:lstStyle/>
                    <a:p>
                      <a:pPr algn="l" fontAlgn="b"/>
                      <a:r>
                        <a:rPr lang="en-GB" sz="1100" b="1" i="0" u="none" strike="noStrike" dirty="0">
                          <a:solidFill>
                            <a:srgbClr val="000000"/>
                          </a:solidFill>
                          <a:effectLst/>
                          <a:latin typeface="Aptos Narrow"/>
                        </a:rPr>
                        <a:t>Patient Subset</a:t>
                      </a:r>
                    </a:p>
                  </a:txBody>
                  <a:tcPr marL="9525" marR="9525" marT="9525" marB="0" anchor="b">
                    <a:lnL w="12700">
                      <a:solidFill>
                        <a:schemeClr val="tx1"/>
                      </a:solidFill>
                    </a:lnL>
                    <a:lnR>
                      <a:no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dirty="0">
                          <a:solidFill>
                            <a:srgbClr val="000000"/>
                          </a:solidFill>
                          <a:effectLst/>
                          <a:latin typeface="Aptos Narrow"/>
                        </a:rPr>
                        <a:t>Feature Subset</a:t>
                      </a:r>
                    </a:p>
                  </a:txBody>
                  <a:tcPr marL="9525" marR="9525" marT="9525" marB="0" anchor="b">
                    <a:lnL>
                      <a:no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FS_CV_Test</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FS_Test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RF_CV_Test</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RF_Test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AdaBoost_CV_Test</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AdaBoost_Test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err="1">
                          <a:solidFill>
                            <a:srgbClr val="000000"/>
                          </a:solidFill>
                          <a:effectLst/>
                          <a:latin typeface="Aptos Narrow"/>
                        </a:rPr>
                        <a:t>XGB_CV_Test</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XGB_Test</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438539"/>
                  </a:ext>
                </a:extLst>
              </a:tr>
              <a:tr h="140492">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0.6324</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0.6634</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0.5964</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0.6256</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0.6194</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0.6575</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0.6151</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0.6357</a:t>
                      </a:r>
                    </a:p>
                  </a:txBody>
                  <a:tcPr marL="9525" marR="9525" marT="9525" marB="0" anchor="b">
                    <a:lnL w="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3449190128"/>
                  </a:ext>
                </a:extLst>
              </a:tr>
              <a:tr h="140492">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chemeClr val="tx1"/>
                      </a:solid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0.6782</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0.7261</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0.666</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0.685</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0.6648</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0.7045</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0.6633</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0.7099</a:t>
                      </a:r>
                    </a:p>
                  </a:txBody>
                  <a:tcPr marL="9525" marR="9525" marT="9525" marB="0" anchor="b">
                    <a:lnL w="0">
                      <a:noFill/>
                    </a:lnL>
                    <a:lnR w="12700" cap="flat" cmpd="sng" algn="ctr">
                      <a:solidFill>
                        <a:schemeClr val="tx1"/>
                      </a:solidFill>
                      <a:prstDash val="solid"/>
                      <a:round/>
                      <a:headEnd type="none" w="med" len="med"/>
                      <a:tailEnd type="none" w="med" len="med"/>
                    </a:lnR>
                    <a:lnT w="0">
                      <a:noFill/>
                    </a:lnT>
                    <a:lnB w="0">
                      <a:noFill/>
                    </a:lnB>
                    <a:noFill/>
                  </a:tcPr>
                </a:tc>
                <a:extLst>
                  <a:ext uri="{0D108BD9-81ED-4DB2-BD59-A6C34878D82A}">
                    <a16:rowId xmlns:a16="http://schemas.microsoft.com/office/drawing/2014/main" val="2907500599"/>
                  </a:ext>
                </a:extLst>
              </a:tr>
              <a:tr h="147518">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chemeClr val="tx1"/>
                      </a:solid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0.7083</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400" b="1" i="0" u="none" strike="noStrike" dirty="0">
                          <a:solidFill>
                            <a:srgbClr val="000000"/>
                          </a:solidFill>
                          <a:effectLst/>
                          <a:latin typeface="Aptos Narrow"/>
                        </a:rPr>
                        <a:t>0.7087</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0.7271</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0.7189</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0.7067</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0.6901</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0.7093</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0.7172</a:t>
                      </a:r>
                    </a:p>
                  </a:txBody>
                  <a:tcPr marL="9525" marR="9525" marT="9525" marB="0" anchor="b">
                    <a:lnL w="0">
                      <a:noFill/>
                    </a:lnL>
                    <a:lnR w="12700" cap="flat" cmpd="sng" algn="ctr">
                      <a:solidFill>
                        <a:schemeClr val="tx1"/>
                      </a:solid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408108"/>
                  </a:ext>
                </a:extLst>
              </a:tr>
              <a:tr h="140492">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0.6042</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0.6272</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0.5599</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0.5851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0.5885</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0.6136</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0.6014</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0.6127</a:t>
                      </a:r>
                    </a:p>
                  </a:txBody>
                  <a:tcPr marL="9525" marR="9525" marT="9525" marB="0" anchor="b">
                    <a:lnL w="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2914924934"/>
                  </a:ext>
                </a:extLst>
              </a:tr>
              <a:tr h="140492">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chemeClr val="tx1"/>
                      </a:solid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0.6206</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0.6414</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0.6259</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0.5913</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0.6098</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0.6062</a:t>
                      </a:r>
                    </a:p>
                  </a:txBody>
                  <a:tcPr marL="9525" marR="9525" marT="9525" marB="0" anchor="b">
                    <a:lnL w="0">
                      <a:noFill/>
                    </a:lnL>
                    <a:lnR w="0" cap="flat" cmpd="sng" algn="ctr">
                      <a:noFill/>
                      <a:prstDash val="solid"/>
                      <a:round/>
                      <a:headEnd type="none" w="med" len="med"/>
                      <a:tailEnd type="none" w="med" len="med"/>
                    </a:lnR>
                    <a:lnT w="0">
                      <a:noFill/>
                    </a:lnT>
                    <a:lnB w="0">
                      <a:noFill/>
                    </a:lnB>
                    <a:noFill/>
                  </a:tcPr>
                </a:tc>
                <a:tc>
                  <a:txBody>
                    <a:bodyPr/>
                    <a:lstStyle/>
                    <a:p>
                      <a:pPr algn="ctr" fontAlgn="b"/>
                      <a:r>
                        <a:rPr lang="en-GB" sz="1100" b="0" i="0" u="none" strike="noStrike" dirty="0">
                          <a:solidFill>
                            <a:srgbClr val="000000"/>
                          </a:solidFill>
                          <a:effectLst/>
                          <a:latin typeface="Aptos Narrow"/>
                        </a:rPr>
                        <a:t>0.6328</a:t>
                      </a:r>
                    </a:p>
                  </a:txBody>
                  <a:tcPr marL="9525" marR="9525" marT="9525" marB="0" anchor="b">
                    <a:lnL w="0" cap="flat" cmpd="sng" algn="ctr">
                      <a:noFill/>
                      <a:prstDash val="solid"/>
                      <a:round/>
                      <a:headEnd type="none" w="med" len="med"/>
                      <a:tailEnd type="none" w="med" len="med"/>
                    </a:lnL>
                    <a:lnR w="0">
                      <a:noFill/>
                    </a:lnR>
                    <a:lnT w="0">
                      <a:noFill/>
                    </a:lnT>
                    <a:lnB w="0">
                      <a:noFill/>
                    </a:lnB>
                    <a:noFill/>
                  </a:tcPr>
                </a:tc>
                <a:tc>
                  <a:txBody>
                    <a:bodyPr/>
                    <a:lstStyle/>
                    <a:p>
                      <a:pPr algn="ctr" fontAlgn="b"/>
                      <a:r>
                        <a:rPr lang="en-GB" sz="1100" b="0" i="0" u="none" strike="noStrike" dirty="0">
                          <a:solidFill>
                            <a:srgbClr val="000000"/>
                          </a:solidFill>
                          <a:effectLst/>
                          <a:latin typeface="Aptos Narrow"/>
                        </a:rPr>
                        <a:t>0.6029</a:t>
                      </a:r>
                    </a:p>
                  </a:txBody>
                  <a:tcPr marL="9525" marR="9525" marT="9525" marB="0" anchor="b">
                    <a:lnL w="0">
                      <a:noFill/>
                    </a:lnL>
                    <a:lnR w="12700" cap="flat" cmpd="sng" algn="ctr">
                      <a:solidFill>
                        <a:schemeClr val="tx1"/>
                      </a:solidFill>
                      <a:prstDash val="solid"/>
                      <a:round/>
                      <a:headEnd type="none" w="med" len="med"/>
                      <a:tailEnd type="none" w="med" len="med"/>
                    </a:lnR>
                    <a:lnT w="0">
                      <a:noFill/>
                    </a:lnT>
                    <a:lnB w="0">
                      <a:noFill/>
                    </a:lnB>
                    <a:noFill/>
                  </a:tcPr>
                </a:tc>
                <a:extLst>
                  <a:ext uri="{0D108BD9-81ED-4DB2-BD59-A6C34878D82A}">
                    <a16:rowId xmlns:a16="http://schemas.microsoft.com/office/drawing/2014/main" val="7059237"/>
                  </a:ext>
                </a:extLst>
              </a:tr>
              <a:tr h="147518">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chemeClr val="tx1"/>
                      </a:solid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0.6779</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400" b="1" i="0" u="none" strike="noStrike" dirty="0">
                          <a:solidFill>
                            <a:srgbClr val="000000"/>
                          </a:solidFill>
                          <a:effectLst/>
                          <a:latin typeface="Aptos Narrow"/>
                        </a:rPr>
                        <a:t>0.6862</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0.7214</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0.6844</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0.6722</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0.5815</a:t>
                      </a:r>
                    </a:p>
                  </a:txBody>
                  <a:tcPr marL="9525" marR="9525" marT="9525" marB="0" anchor="b">
                    <a:lnL w="0">
                      <a:noFill/>
                    </a:lnL>
                    <a:lnR w="0" cap="flat" cmpd="sng" algn="ctr">
                      <a:no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0.6893</a:t>
                      </a:r>
                    </a:p>
                  </a:txBody>
                  <a:tcPr marL="9525" marR="9525" marT="9525" marB="0" anchor="b">
                    <a:lnL w="0" cap="flat" cmpd="sng" algn="ctr">
                      <a:noFill/>
                      <a:prstDash val="solid"/>
                      <a:round/>
                      <a:headEnd type="none" w="med" len="med"/>
                      <a:tailEnd type="none" w="med" len="med"/>
                    </a:lnL>
                    <a:lnR w="0">
                      <a:noFill/>
                    </a:lnR>
                    <a:lnT w="0">
                      <a:noFill/>
                    </a:lnT>
                    <a:lnB w="12700" cap="flat" cmpd="sng" algn="ctr">
                      <a:solidFill>
                        <a:schemeClr val="tx1"/>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0.6282</a:t>
                      </a:r>
                    </a:p>
                  </a:txBody>
                  <a:tcPr marL="9525" marR="9525" marT="9525" marB="0" anchor="b">
                    <a:lnL w="0">
                      <a:noFill/>
                    </a:lnL>
                    <a:lnR w="12700" cap="flat" cmpd="sng" algn="ctr">
                      <a:solidFill>
                        <a:schemeClr val="tx1"/>
                      </a:solidFill>
                      <a:prstDash val="solid"/>
                      <a:round/>
                      <a:headEnd type="none" w="med" len="med"/>
                      <a:tailEnd type="none" w="med" len="med"/>
                    </a:lnR>
                    <a:lnT w="0">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084740"/>
                  </a:ext>
                </a:extLst>
              </a:tr>
              <a:tr h="140492">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chemeClr val="tx1"/>
                      </a:solid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0.5963</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0.6481</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0.5675</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0.5754</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0.6078</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0.6336</a:t>
                      </a:r>
                    </a:p>
                  </a:txBody>
                  <a:tcPr marL="9525" marR="9525" marT="9525" marB="0" anchor="b">
                    <a:lnL w="0">
                      <a:noFill/>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0.5953</a:t>
                      </a:r>
                    </a:p>
                  </a:txBody>
                  <a:tcPr marL="9525" marR="9525" marT="9525" marB="0" anchor="b">
                    <a:lnL w="0" cap="flat" cmpd="sng" algn="ctr">
                      <a:noFill/>
                      <a:prstDash val="solid"/>
                      <a:round/>
                      <a:headEnd type="none" w="med" len="med"/>
                      <a:tailEnd type="none" w="med" len="med"/>
                    </a:lnL>
                    <a:lnR w="0">
                      <a:noFill/>
                    </a:lnR>
                    <a:lnT w="12700" cap="flat" cmpd="sng" algn="ctr">
                      <a:solidFill>
                        <a:schemeClr val="tx1"/>
                      </a:solidFill>
                      <a:prstDash val="solid"/>
                      <a:round/>
                      <a:headEnd type="none" w="med" len="med"/>
                      <a:tailEnd type="none" w="med" len="med"/>
                    </a:lnT>
                    <a:lnB w="0">
                      <a:noFill/>
                    </a:lnB>
                    <a:noFill/>
                  </a:tcPr>
                </a:tc>
                <a:tc>
                  <a:txBody>
                    <a:bodyPr/>
                    <a:lstStyle/>
                    <a:p>
                      <a:pPr algn="ctr" fontAlgn="b"/>
                      <a:r>
                        <a:rPr lang="en-GB" sz="1100" b="0" i="0" u="none" strike="noStrike" dirty="0">
                          <a:solidFill>
                            <a:srgbClr val="000000"/>
                          </a:solidFill>
                          <a:effectLst/>
                          <a:latin typeface="Aptos Narrow"/>
                        </a:rPr>
                        <a:t>0.6355</a:t>
                      </a:r>
                    </a:p>
                  </a:txBody>
                  <a:tcPr marL="9525" marR="9525" marT="9525" marB="0" anchor="b">
                    <a:lnL w="0">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a:noFill/>
                    </a:lnB>
                    <a:noFill/>
                  </a:tcPr>
                </a:tc>
                <a:extLst>
                  <a:ext uri="{0D108BD9-81ED-4DB2-BD59-A6C34878D82A}">
                    <a16:rowId xmlns:a16="http://schemas.microsoft.com/office/drawing/2014/main" val="2166537219"/>
                  </a:ext>
                </a:extLst>
              </a:tr>
              <a:tr h="140492">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chemeClr val="tx1"/>
                      </a:solidFill>
                      <a:prstDash val="solid"/>
                      <a:round/>
                      <a:headEnd type="none" w="med" len="med"/>
                      <a:tailEnd type="none" w="med" len="med"/>
                    </a:lnL>
                    <a:lnR w="0">
                      <a:noFill/>
                    </a:lnR>
                    <a:lnT w="0">
                      <a:noFill/>
                    </a:lnT>
                    <a:lnB w="12700">
                      <a:solidFill>
                        <a:schemeClr val="tx1"/>
                      </a:solid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w="0">
                      <a:noFill/>
                    </a:lnL>
                    <a:lnR w="0" cap="flat" cmpd="sng" algn="ctr">
                      <a:noFill/>
                      <a:prstDash val="solid"/>
                      <a:round/>
                      <a:headEnd type="none" w="med" len="med"/>
                      <a:tailEnd type="none" w="med" len="med"/>
                    </a:lnR>
                    <a:lnT w="0">
                      <a:noFill/>
                    </a:lnT>
                    <a:lnB w="12700">
                      <a:solidFill>
                        <a:schemeClr val="tx1"/>
                      </a:solidFill>
                    </a:lnB>
                    <a:noFill/>
                  </a:tcPr>
                </a:tc>
                <a:tc>
                  <a:txBody>
                    <a:bodyPr/>
                    <a:lstStyle/>
                    <a:p>
                      <a:pPr algn="ctr" fontAlgn="b"/>
                      <a:r>
                        <a:rPr lang="en-GB" sz="1100" b="0" i="0" u="none" strike="noStrike" dirty="0">
                          <a:solidFill>
                            <a:srgbClr val="000000"/>
                          </a:solidFill>
                          <a:effectLst/>
                          <a:latin typeface="Aptos Narrow"/>
                        </a:rPr>
                        <a:t>0.6298</a:t>
                      </a:r>
                    </a:p>
                  </a:txBody>
                  <a:tcPr marL="9525" marR="9525" marT="9525" marB="0" anchor="b">
                    <a:lnL w="0" cap="flat" cmpd="sng" algn="ctr">
                      <a:noFill/>
                      <a:prstDash val="solid"/>
                      <a:round/>
                      <a:headEnd type="none" w="med" len="med"/>
                      <a:tailEnd type="none" w="med" len="med"/>
                    </a:lnL>
                    <a:lnR w="0">
                      <a:noFill/>
                    </a:lnR>
                    <a:lnT w="0">
                      <a:noFill/>
                    </a:lnT>
                    <a:lnB w="12700">
                      <a:solidFill>
                        <a:schemeClr val="tx1"/>
                      </a:solidFill>
                    </a:lnB>
                    <a:noFill/>
                  </a:tcPr>
                </a:tc>
                <a:tc>
                  <a:txBody>
                    <a:bodyPr/>
                    <a:lstStyle/>
                    <a:p>
                      <a:pPr algn="ctr" fontAlgn="b"/>
                      <a:r>
                        <a:rPr lang="en-GB" sz="1100" b="0" i="0" u="none" strike="noStrike" dirty="0">
                          <a:solidFill>
                            <a:srgbClr val="000000"/>
                          </a:solidFill>
                          <a:effectLst/>
                          <a:latin typeface="Aptos Narrow"/>
                        </a:rPr>
                        <a:t>0.6891</a:t>
                      </a:r>
                    </a:p>
                  </a:txBody>
                  <a:tcPr marL="9525" marR="9525" marT="9525" marB="0" anchor="b">
                    <a:lnL w="0">
                      <a:noFill/>
                    </a:lnL>
                    <a:lnR w="0" cap="flat" cmpd="sng" algn="ctr">
                      <a:noFill/>
                      <a:prstDash val="solid"/>
                      <a:round/>
                      <a:headEnd type="none" w="med" len="med"/>
                      <a:tailEnd type="none" w="med" len="med"/>
                    </a:lnR>
                    <a:lnT w="0">
                      <a:noFill/>
                    </a:lnT>
                    <a:lnB w="12700">
                      <a:solidFill>
                        <a:schemeClr val="tx1"/>
                      </a:solidFill>
                    </a:lnB>
                    <a:noFill/>
                  </a:tcPr>
                </a:tc>
                <a:tc>
                  <a:txBody>
                    <a:bodyPr/>
                    <a:lstStyle/>
                    <a:p>
                      <a:pPr algn="ctr" fontAlgn="b"/>
                      <a:r>
                        <a:rPr lang="en-GB" sz="1100" b="0" i="0" u="none" strike="noStrike" dirty="0">
                          <a:solidFill>
                            <a:srgbClr val="000000"/>
                          </a:solidFill>
                          <a:effectLst/>
                          <a:latin typeface="Aptos Narrow"/>
                        </a:rPr>
                        <a:t>0.6074</a:t>
                      </a:r>
                    </a:p>
                  </a:txBody>
                  <a:tcPr marL="9525" marR="9525" marT="9525" marB="0" anchor="b">
                    <a:lnL w="0" cap="flat" cmpd="sng" algn="ctr">
                      <a:noFill/>
                      <a:prstDash val="solid"/>
                      <a:round/>
                      <a:headEnd type="none" w="med" len="med"/>
                      <a:tailEnd type="none" w="med" len="med"/>
                    </a:lnL>
                    <a:lnR w="0">
                      <a:noFill/>
                    </a:lnR>
                    <a:lnT w="0">
                      <a:noFill/>
                    </a:lnT>
                    <a:lnB w="12700">
                      <a:solidFill>
                        <a:schemeClr val="tx1"/>
                      </a:solidFill>
                    </a:lnB>
                    <a:noFill/>
                  </a:tcPr>
                </a:tc>
                <a:tc>
                  <a:txBody>
                    <a:bodyPr/>
                    <a:lstStyle/>
                    <a:p>
                      <a:pPr algn="ctr" fontAlgn="b"/>
                      <a:r>
                        <a:rPr lang="en-GB" sz="1100" b="0" i="0" u="none" strike="noStrike" dirty="0">
                          <a:solidFill>
                            <a:srgbClr val="000000"/>
                          </a:solidFill>
                          <a:effectLst/>
                          <a:latin typeface="Aptos Narrow"/>
                        </a:rPr>
                        <a:t>0.6561</a:t>
                      </a:r>
                    </a:p>
                  </a:txBody>
                  <a:tcPr marL="9525" marR="9525" marT="9525" marB="0" anchor="b">
                    <a:lnL w="0">
                      <a:noFill/>
                    </a:lnL>
                    <a:lnR w="0" cap="flat" cmpd="sng" algn="ctr">
                      <a:noFill/>
                      <a:prstDash val="solid"/>
                      <a:round/>
                      <a:headEnd type="none" w="med" len="med"/>
                      <a:tailEnd type="none" w="med" len="med"/>
                    </a:lnR>
                    <a:lnT w="0">
                      <a:noFill/>
                    </a:lnT>
                    <a:lnB w="12700">
                      <a:solidFill>
                        <a:schemeClr val="tx1"/>
                      </a:solidFill>
                    </a:lnB>
                    <a:noFill/>
                  </a:tcPr>
                </a:tc>
                <a:tc>
                  <a:txBody>
                    <a:bodyPr/>
                    <a:lstStyle/>
                    <a:p>
                      <a:pPr algn="ctr" fontAlgn="b"/>
                      <a:r>
                        <a:rPr lang="en-GB" sz="1100" b="0" i="0" u="none" strike="noStrike" dirty="0">
                          <a:solidFill>
                            <a:srgbClr val="000000"/>
                          </a:solidFill>
                          <a:effectLst/>
                          <a:latin typeface="Aptos Narrow"/>
                        </a:rPr>
                        <a:t>0.6157</a:t>
                      </a:r>
                    </a:p>
                  </a:txBody>
                  <a:tcPr marL="9525" marR="9525" marT="9525" marB="0" anchor="b">
                    <a:lnL w="0" cap="flat" cmpd="sng" algn="ctr">
                      <a:noFill/>
                      <a:prstDash val="solid"/>
                      <a:round/>
                      <a:headEnd type="none" w="med" len="med"/>
                      <a:tailEnd type="none" w="med" len="med"/>
                    </a:lnL>
                    <a:lnR w="0">
                      <a:noFill/>
                    </a:lnR>
                    <a:lnT w="0">
                      <a:noFill/>
                    </a:lnT>
                    <a:lnB w="12700">
                      <a:solidFill>
                        <a:schemeClr val="tx1"/>
                      </a:solidFill>
                    </a:lnB>
                    <a:noFill/>
                  </a:tcPr>
                </a:tc>
                <a:tc>
                  <a:txBody>
                    <a:bodyPr/>
                    <a:lstStyle/>
                    <a:p>
                      <a:pPr algn="ctr" fontAlgn="b"/>
                      <a:r>
                        <a:rPr lang="en-GB" sz="1100" b="0" i="0" u="none" strike="noStrike" dirty="0">
                          <a:solidFill>
                            <a:srgbClr val="000000"/>
                          </a:solidFill>
                          <a:effectLst/>
                          <a:latin typeface="Aptos Narrow"/>
                        </a:rPr>
                        <a:t>0.6745</a:t>
                      </a:r>
                    </a:p>
                  </a:txBody>
                  <a:tcPr marL="9525" marR="9525" marT="9525" marB="0" anchor="b">
                    <a:lnL w="0">
                      <a:noFill/>
                    </a:lnL>
                    <a:lnR w="0" cap="flat" cmpd="sng" algn="ctr">
                      <a:noFill/>
                      <a:prstDash val="solid"/>
                      <a:round/>
                      <a:headEnd type="none" w="med" len="med"/>
                      <a:tailEnd type="none" w="med" len="med"/>
                    </a:lnR>
                    <a:lnT w="0">
                      <a:noFill/>
                    </a:lnT>
                    <a:lnB w="12700">
                      <a:solidFill>
                        <a:schemeClr val="tx1"/>
                      </a:solidFill>
                    </a:lnB>
                    <a:noFill/>
                  </a:tcPr>
                </a:tc>
                <a:tc>
                  <a:txBody>
                    <a:bodyPr/>
                    <a:lstStyle/>
                    <a:p>
                      <a:pPr algn="ctr" fontAlgn="b"/>
                      <a:r>
                        <a:rPr lang="en-GB" sz="1100" b="0" i="0" u="none" strike="noStrike" dirty="0">
                          <a:solidFill>
                            <a:srgbClr val="000000"/>
                          </a:solidFill>
                          <a:effectLst/>
                          <a:latin typeface="Aptos Narrow"/>
                        </a:rPr>
                        <a:t>0.6124</a:t>
                      </a:r>
                    </a:p>
                  </a:txBody>
                  <a:tcPr marL="9525" marR="9525" marT="9525" marB="0" anchor="b">
                    <a:lnL w="0" cap="flat" cmpd="sng" algn="ctr">
                      <a:noFill/>
                      <a:prstDash val="solid"/>
                      <a:round/>
                      <a:headEnd type="none" w="med" len="med"/>
                      <a:tailEnd type="none" w="med" len="med"/>
                    </a:lnL>
                    <a:lnR w="0">
                      <a:noFill/>
                    </a:lnR>
                    <a:lnT w="0">
                      <a:noFill/>
                    </a:lnT>
                    <a:lnB w="12700">
                      <a:solidFill>
                        <a:schemeClr val="tx1"/>
                      </a:solidFill>
                    </a:lnB>
                    <a:noFill/>
                  </a:tcPr>
                </a:tc>
                <a:tc>
                  <a:txBody>
                    <a:bodyPr/>
                    <a:lstStyle/>
                    <a:p>
                      <a:pPr algn="ctr" fontAlgn="b"/>
                      <a:r>
                        <a:rPr lang="en-GB" sz="1100" b="0" i="0" u="none" strike="noStrike" dirty="0">
                          <a:solidFill>
                            <a:srgbClr val="000000"/>
                          </a:solidFill>
                          <a:effectLst/>
                          <a:latin typeface="Aptos Narrow"/>
                        </a:rPr>
                        <a:t>0.6777</a:t>
                      </a:r>
                    </a:p>
                  </a:txBody>
                  <a:tcPr marL="9525" marR="9525" marT="9525" marB="0" anchor="b">
                    <a:lnL w="0">
                      <a:noFill/>
                    </a:lnL>
                    <a:lnR w="12700" cap="flat" cmpd="sng" algn="ctr">
                      <a:solidFill>
                        <a:schemeClr val="tx1"/>
                      </a:solidFill>
                      <a:prstDash val="solid"/>
                      <a:round/>
                      <a:headEnd type="none" w="med" len="med"/>
                      <a:tailEnd type="none" w="med" len="med"/>
                    </a:lnR>
                    <a:lnT w="0">
                      <a:noFill/>
                    </a:lnT>
                    <a:lnB w="12700">
                      <a:solidFill>
                        <a:schemeClr val="tx1"/>
                      </a:solidFill>
                    </a:lnB>
                    <a:noFill/>
                  </a:tcPr>
                </a:tc>
                <a:extLst>
                  <a:ext uri="{0D108BD9-81ED-4DB2-BD59-A6C34878D82A}">
                    <a16:rowId xmlns:a16="http://schemas.microsoft.com/office/drawing/2014/main" val="2951728424"/>
                  </a:ext>
                </a:extLst>
              </a:tr>
            </a:tbl>
          </a:graphicData>
        </a:graphic>
      </p:graphicFrame>
      <p:sp>
        <p:nvSpPr>
          <p:cNvPr id="6" name="TextBox 5">
            <a:extLst>
              <a:ext uri="{FF2B5EF4-FFF2-40B4-BE49-F238E27FC236}">
                <a16:creationId xmlns:a16="http://schemas.microsoft.com/office/drawing/2014/main" id="{6E13F998-83B7-79CB-0D4E-77D6C0B48F9E}"/>
              </a:ext>
            </a:extLst>
          </p:cNvPr>
          <p:cNvSpPr txBox="1"/>
          <p:nvPr/>
        </p:nvSpPr>
        <p:spPr>
          <a:xfrm>
            <a:off x="1409700" y="1193799"/>
            <a:ext cx="4086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t>Before </a:t>
            </a:r>
            <a:r>
              <a:rPr lang="en-GB" dirty="0"/>
              <a:t>including outcome contact</a:t>
            </a:r>
          </a:p>
        </p:txBody>
      </p:sp>
      <p:sp>
        <p:nvSpPr>
          <p:cNvPr id="7" name="TextBox 6">
            <a:extLst>
              <a:ext uri="{FF2B5EF4-FFF2-40B4-BE49-F238E27FC236}">
                <a16:creationId xmlns:a16="http://schemas.microsoft.com/office/drawing/2014/main" id="{485512E0-CDD8-F441-425F-6691CB0E6091}"/>
              </a:ext>
            </a:extLst>
          </p:cNvPr>
          <p:cNvSpPr txBox="1"/>
          <p:nvPr/>
        </p:nvSpPr>
        <p:spPr>
          <a:xfrm>
            <a:off x="1440179" y="3764278"/>
            <a:ext cx="4086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t>After </a:t>
            </a:r>
            <a:r>
              <a:rPr lang="en-GB" dirty="0"/>
              <a:t>including outcome contact</a:t>
            </a:r>
          </a:p>
        </p:txBody>
      </p:sp>
    </p:spTree>
    <p:extLst>
      <p:ext uri="{BB962C8B-B14F-4D97-AF65-F5344CB8AC3E}">
        <p14:creationId xmlns:p14="http://schemas.microsoft.com/office/powerpoint/2010/main" val="2471307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35F7F-7699-230E-F9C4-D2BB223EF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8A6BA-2C2E-69B5-049B-78AA685F5323}"/>
              </a:ext>
            </a:extLst>
          </p:cNvPr>
          <p:cNvSpPr>
            <a:spLocks noGrp="1"/>
          </p:cNvSpPr>
          <p:nvPr>
            <p:ph type="ctrTitle"/>
          </p:nvPr>
        </p:nvSpPr>
        <p:spPr>
          <a:xfrm>
            <a:off x="747253" y="176981"/>
            <a:ext cx="10287492" cy="915055"/>
          </a:xfrm>
        </p:spPr>
        <p:txBody>
          <a:bodyPr>
            <a:normAutofit/>
          </a:bodyPr>
          <a:lstStyle/>
          <a:p>
            <a:pPr algn="l"/>
            <a:r>
              <a:rPr lang="en-US" sz="4400" dirty="0"/>
              <a:t>Next Steps</a:t>
            </a:r>
            <a:endParaRPr lang="en-US" dirty="0"/>
          </a:p>
        </p:txBody>
      </p:sp>
      <p:cxnSp>
        <p:nvCxnSpPr>
          <p:cNvPr id="5" name="Straight Connector 4">
            <a:extLst>
              <a:ext uri="{FF2B5EF4-FFF2-40B4-BE49-F238E27FC236}">
                <a16:creationId xmlns:a16="http://schemas.microsoft.com/office/drawing/2014/main" id="{AB64C290-EA39-EA84-C7FE-059FED5A66A6}"/>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5865F42-20BF-ADA5-07E1-A7774C224A66}"/>
              </a:ext>
            </a:extLst>
          </p:cNvPr>
          <p:cNvSpPr txBox="1"/>
          <p:nvPr/>
        </p:nvSpPr>
        <p:spPr>
          <a:xfrm>
            <a:off x="901700" y="1711959"/>
            <a:ext cx="89535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dirty="0"/>
              <a:t>Train multiple models with different outcome contact labels</a:t>
            </a:r>
            <a:endParaRPr lang="en-US"/>
          </a:p>
          <a:p>
            <a:pPr marL="285750" indent="-285750">
              <a:buFont typeface="Arial"/>
              <a:buChar char="•"/>
            </a:pPr>
            <a:endParaRPr lang="en-GB" b="1" dirty="0"/>
          </a:p>
          <a:p>
            <a:pPr marL="285750" indent="-285750">
              <a:buFont typeface="Arial"/>
              <a:buChar char="•"/>
            </a:pPr>
            <a:r>
              <a:rPr lang="en-GB" b="1" dirty="0"/>
              <a:t>Perform Topic Modelling after cleaning notes based on labels</a:t>
            </a:r>
          </a:p>
        </p:txBody>
      </p:sp>
    </p:spTree>
    <p:extLst>
      <p:ext uri="{BB962C8B-B14F-4D97-AF65-F5344CB8AC3E}">
        <p14:creationId xmlns:p14="http://schemas.microsoft.com/office/powerpoint/2010/main" val="2991720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7924800" cy="894735"/>
          </a:xfrm>
        </p:spPr>
        <p:txBody>
          <a:bodyPr>
            <a:normAutofit/>
          </a:bodyPr>
          <a:lstStyle/>
          <a:p>
            <a:pPr algn="l"/>
            <a:r>
              <a:rPr lang="en-US" sz="4000" dirty="0"/>
              <a:t>Visualizations</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34C24FD-FEB4-B861-6375-FDD8B72F424D}"/>
              </a:ext>
            </a:extLst>
          </p:cNvPr>
          <p:cNvSpPr txBox="1"/>
          <p:nvPr/>
        </p:nvSpPr>
        <p:spPr>
          <a:xfrm>
            <a:off x="737419" y="1437021"/>
            <a:ext cx="10805652"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Data Distribution of combined notes vs </a:t>
            </a:r>
            <a:r>
              <a:rPr lang="en-US" dirty="0" err="1"/>
              <a:t>day_readmit</a:t>
            </a:r>
            <a:r>
              <a:rPr lang="en-US" dirty="0"/>
              <a:t> (Readmission)</a:t>
            </a:r>
          </a:p>
        </p:txBody>
      </p:sp>
      <p:pic>
        <p:nvPicPr>
          <p:cNvPr id="2050" name="Picture 2">
            <a:extLst>
              <a:ext uri="{FF2B5EF4-FFF2-40B4-BE49-F238E27FC236}">
                <a16:creationId xmlns:a16="http://schemas.microsoft.com/office/drawing/2014/main" id="{790E89C2-61F7-56E3-260A-B50DB646A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67" y="2458218"/>
            <a:ext cx="4414684" cy="33186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16328FE-DB80-2459-7115-9DF13471F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486" y="2458218"/>
            <a:ext cx="4414685" cy="32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8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BDD5A-E703-1C22-7870-1F18D3352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93FA4-3E61-474A-32FD-BF103C6D747F}"/>
              </a:ext>
            </a:extLst>
          </p:cNvPr>
          <p:cNvSpPr>
            <a:spLocks noGrp="1"/>
          </p:cNvSpPr>
          <p:nvPr>
            <p:ph type="ctrTitle"/>
          </p:nvPr>
        </p:nvSpPr>
        <p:spPr>
          <a:xfrm>
            <a:off x="747253" y="176981"/>
            <a:ext cx="10287492" cy="915055"/>
          </a:xfrm>
        </p:spPr>
        <p:txBody>
          <a:bodyPr>
            <a:normAutofit/>
          </a:bodyPr>
          <a:lstStyle/>
          <a:p>
            <a:pPr algn="l"/>
            <a:r>
              <a:rPr lang="en-US" sz="4400" dirty="0"/>
              <a:t>Recap</a:t>
            </a:r>
            <a:endParaRPr lang="en-US" dirty="0"/>
          </a:p>
        </p:txBody>
      </p:sp>
      <p:cxnSp>
        <p:nvCxnSpPr>
          <p:cNvPr id="5" name="Straight Connector 4">
            <a:extLst>
              <a:ext uri="{FF2B5EF4-FFF2-40B4-BE49-F238E27FC236}">
                <a16:creationId xmlns:a16="http://schemas.microsoft.com/office/drawing/2014/main" id="{6C45CE82-F4C4-08C6-5DE4-BD6A30AFD67F}"/>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C3027AF-9CB6-248A-3299-7E6E80B788EE}"/>
              </a:ext>
            </a:extLst>
          </p:cNvPr>
          <p:cNvSpPr txBox="1"/>
          <p:nvPr/>
        </p:nvSpPr>
        <p:spPr>
          <a:xfrm>
            <a:off x="901700" y="1711959"/>
            <a:ext cx="89535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b="1" dirty="0"/>
              <a:t>Cross model evaluation on patients without notes</a:t>
            </a:r>
            <a:endParaRPr lang="en-US" dirty="0"/>
          </a:p>
          <a:p>
            <a:pPr marL="285750" indent="-285750">
              <a:buFont typeface="Arial"/>
              <a:buChar char="•"/>
            </a:pPr>
            <a:endParaRPr lang="en-GB" b="1" dirty="0"/>
          </a:p>
          <a:p>
            <a:pPr marL="285750" indent="-285750">
              <a:buFont typeface="Arial"/>
              <a:buChar char="•"/>
            </a:pPr>
            <a:r>
              <a:rPr lang="en-GB" b="1" dirty="0"/>
              <a:t>Story on the findings</a:t>
            </a:r>
          </a:p>
        </p:txBody>
      </p:sp>
    </p:spTree>
    <p:extLst>
      <p:ext uri="{BB962C8B-B14F-4D97-AF65-F5344CB8AC3E}">
        <p14:creationId xmlns:p14="http://schemas.microsoft.com/office/powerpoint/2010/main" val="2046104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7E990-D249-BAF5-025B-EE44F61DD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6DE5BD-88E5-1B74-B39B-E02EBAF6286F}"/>
              </a:ext>
            </a:extLst>
          </p:cNvPr>
          <p:cNvSpPr>
            <a:spLocks noGrp="1"/>
          </p:cNvSpPr>
          <p:nvPr>
            <p:ph type="ctrTitle"/>
          </p:nvPr>
        </p:nvSpPr>
        <p:spPr>
          <a:xfrm>
            <a:off x="747253" y="176981"/>
            <a:ext cx="9627092" cy="915055"/>
          </a:xfrm>
        </p:spPr>
        <p:txBody>
          <a:bodyPr>
            <a:normAutofit fontScale="90000"/>
          </a:bodyPr>
          <a:lstStyle/>
          <a:p>
            <a:pPr algn="l"/>
            <a:r>
              <a:rPr lang="en-US" sz="4000" dirty="0"/>
              <a:t>Performance Metrics – Engaged vs Not Engaged</a:t>
            </a:r>
          </a:p>
        </p:txBody>
      </p:sp>
      <p:cxnSp>
        <p:nvCxnSpPr>
          <p:cNvPr id="5" name="Straight Connector 4">
            <a:extLst>
              <a:ext uri="{FF2B5EF4-FFF2-40B4-BE49-F238E27FC236}">
                <a16:creationId xmlns:a16="http://schemas.microsoft.com/office/drawing/2014/main" id="{EB679C57-5EE4-C27A-0513-FA54A138BA55}"/>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6" name="Table 5">
            <a:extLst>
              <a:ext uri="{FF2B5EF4-FFF2-40B4-BE49-F238E27FC236}">
                <a16:creationId xmlns:a16="http://schemas.microsoft.com/office/drawing/2014/main" id="{3B7F2977-462A-F5F9-89C8-0053B5641685}"/>
              </a:ext>
            </a:extLst>
          </p:cNvPr>
          <p:cNvGraphicFramePr>
            <a:graphicFrameLocks noGrp="1"/>
          </p:cNvGraphicFramePr>
          <p:nvPr>
            <p:extLst>
              <p:ext uri="{D42A27DB-BD31-4B8C-83A1-F6EECF244321}">
                <p14:modId xmlns:p14="http://schemas.microsoft.com/office/powerpoint/2010/main" val="329230425"/>
              </p:ext>
            </p:extLst>
          </p:nvPr>
        </p:nvGraphicFramePr>
        <p:xfrm>
          <a:off x="1099655" y="2102237"/>
          <a:ext cx="9182094" cy="4005860"/>
        </p:xfrm>
        <a:graphic>
          <a:graphicData uri="http://schemas.openxmlformats.org/drawingml/2006/table">
            <a:tbl>
              <a:tblPr bandRow="1">
                <a:tableStyleId>{5C22544A-7EE6-4342-B048-85BDC9FD1C3A}</a:tableStyleId>
              </a:tblPr>
              <a:tblGrid>
                <a:gridCol w="977124">
                  <a:extLst>
                    <a:ext uri="{9D8B030D-6E8A-4147-A177-3AD203B41FA5}">
                      <a16:colId xmlns:a16="http://schemas.microsoft.com/office/drawing/2014/main" val="2697154087"/>
                    </a:ext>
                  </a:extLst>
                </a:gridCol>
                <a:gridCol w="1020233">
                  <a:extLst>
                    <a:ext uri="{9D8B030D-6E8A-4147-A177-3AD203B41FA5}">
                      <a16:colId xmlns:a16="http://schemas.microsoft.com/office/drawing/2014/main" val="1340486077"/>
                    </a:ext>
                  </a:extLst>
                </a:gridCol>
                <a:gridCol w="617887">
                  <a:extLst>
                    <a:ext uri="{9D8B030D-6E8A-4147-A177-3AD203B41FA5}">
                      <a16:colId xmlns:a16="http://schemas.microsoft.com/office/drawing/2014/main" val="2068780308"/>
                    </a:ext>
                  </a:extLst>
                </a:gridCol>
                <a:gridCol w="804691">
                  <a:extLst>
                    <a:ext uri="{9D8B030D-6E8A-4147-A177-3AD203B41FA5}">
                      <a16:colId xmlns:a16="http://schemas.microsoft.com/office/drawing/2014/main" val="2952326514"/>
                    </a:ext>
                  </a:extLst>
                </a:gridCol>
                <a:gridCol w="589148">
                  <a:extLst>
                    <a:ext uri="{9D8B030D-6E8A-4147-A177-3AD203B41FA5}">
                      <a16:colId xmlns:a16="http://schemas.microsoft.com/office/drawing/2014/main" val="14139105"/>
                    </a:ext>
                  </a:extLst>
                </a:gridCol>
                <a:gridCol w="804691">
                  <a:extLst>
                    <a:ext uri="{9D8B030D-6E8A-4147-A177-3AD203B41FA5}">
                      <a16:colId xmlns:a16="http://schemas.microsoft.com/office/drawing/2014/main" val="3933030010"/>
                    </a:ext>
                  </a:extLst>
                </a:gridCol>
                <a:gridCol w="589148">
                  <a:extLst>
                    <a:ext uri="{9D8B030D-6E8A-4147-A177-3AD203B41FA5}">
                      <a16:colId xmlns:a16="http://schemas.microsoft.com/office/drawing/2014/main" val="592726013"/>
                    </a:ext>
                  </a:extLst>
                </a:gridCol>
                <a:gridCol w="1250145">
                  <a:extLst>
                    <a:ext uri="{9D8B030D-6E8A-4147-A177-3AD203B41FA5}">
                      <a16:colId xmlns:a16="http://schemas.microsoft.com/office/drawing/2014/main" val="2468630118"/>
                    </a:ext>
                  </a:extLst>
                </a:gridCol>
                <a:gridCol w="934016">
                  <a:extLst>
                    <a:ext uri="{9D8B030D-6E8A-4147-A177-3AD203B41FA5}">
                      <a16:colId xmlns:a16="http://schemas.microsoft.com/office/drawing/2014/main" val="3488203027"/>
                    </a:ext>
                  </a:extLst>
                </a:gridCol>
                <a:gridCol w="919646">
                  <a:extLst>
                    <a:ext uri="{9D8B030D-6E8A-4147-A177-3AD203B41FA5}">
                      <a16:colId xmlns:a16="http://schemas.microsoft.com/office/drawing/2014/main" val="42799788"/>
                    </a:ext>
                  </a:extLst>
                </a:gridCol>
                <a:gridCol w="675365">
                  <a:extLst>
                    <a:ext uri="{9D8B030D-6E8A-4147-A177-3AD203B41FA5}">
                      <a16:colId xmlns:a16="http://schemas.microsoft.com/office/drawing/2014/main" val="3636384198"/>
                    </a:ext>
                  </a:extLst>
                </a:gridCol>
              </a:tblGrid>
              <a:tr h="248297">
                <a:tc>
                  <a:txBody>
                    <a:bodyPr/>
                    <a:lstStyle/>
                    <a:p>
                      <a:pPr algn="l" fontAlgn="b"/>
                      <a:r>
                        <a:rPr lang="en-GB" sz="1100" b="1" i="0" u="none" strike="noStrike" dirty="0">
                          <a:solidFill>
                            <a:srgbClr val="000000"/>
                          </a:solidFill>
                          <a:effectLst/>
                          <a:latin typeface="Aptos Narrow"/>
                        </a:rPr>
                        <a:t>Patient Subset</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a:solidFill>
                            <a:srgbClr val="000000"/>
                          </a:solidFill>
                          <a:effectLst/>
                          <a:latin typeface="Aptos Narrow"/>
                        </a:rPr>
                        <a:t>Feature Subset</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a:solidFill>
                            <a:srgbClr val="000000"/>
                          </a:solidFill>
                          <a:effectLst/>
                          <a:latin typeface="Aptos Narrow"/>
                        </a:rPr>
                        <a:t>Engaged</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FS_CV_Test</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FS_Test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RF_CV_Test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RF_Test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AdaBoost_CV_Test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AdaBoostTest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XGB_CV_Test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GB" sz="1100" b="1" i="0" u="none" strike="noStrike" dirty="0" err="1">
                          <a:solidFill>
                            <a:srgbClr val="000000"/>
                          </a:solidFill>
                          <a:effectLst/>
                          <a:latin typeface="Aptos Narrow"/>
                        </a:rPr>
                        <a:t>XGB_Test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3687090"/>
                  </a:ext>
                </a:extLst>
              </a:tr>
              <a:tr h="231744">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0.59</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0.65</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0.60</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0.59</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0.65</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0.59</a:t>
                      </a:r>
                    </a:p>
                  </a:txBody>
                  <a:tcPr marL="9525" marR="9525" marT="9525" marB="0" anchor="b">
                    <a:lnL>
                      <a:noFill/>
                    </a:lnL>
                    <a:lnR w="12700">
                      <a:solidFill>
                        <a:schemeClr val="tx1"/>
                      </a:solid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062280443"/>
                  </a:ext>
                </a:extLst>
              </a:tr>
              <a:tr h="231744">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0.69</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0.61</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0.50</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0.66</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a:noFill/>
                    </a:lnL>
                    <a:lnR w="12700">
                      <a:solidFill>
                        <a:schemeClr val="tx1"/>
                      </a:solidFill>
                    </a:lnR>
                    <a:lnT>
                      <a:noFill/>
                    </a:lnT>
                    <a:lnB>
                      <a:noFill/>
                    </a:lnB>
                    <a:noFill/>
                  </a:tcPr>
                </a:tc>
                <a:tc>
                  <a:txBody>
                    <a:bodyPr/>
                    <a:lstStyle/>
                    <a:p>
                      <a:pPr algn="ctr" fontAlgn="b"/>
                      <a:r>
                        <a:rPr lang="en-GB" sz="1100" b="0" i="0" u="none" strike="noStrike" dirty="0">
                          <a:solidFill>
                            <a:srgbClr val="000000"/>
                          </a:solidFill>
                          <a:effectLst/>
                          <a:latin typeface="Aptos Narrow"/>
                        </a:rPr>
                        <a:t>0.65</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56382123"/>
                  </a:ext>
                </a:extLst>
              </a:tr>
              <a:tr h="231744">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0.65</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0.68</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0.68</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w="12700">
                      <a:solidFill>
                        <a:schemeClr val="tx1"/>
                      </a:solidFill>
                    </a:lnR>
                    <a:lnT>
                      <a:noFill/>
                    </a:lnT>
                    <a:lnB>
                      <a:noFill/>
                    </a:lnB>
                    <a:noFill/>
                  </a:tcPr>
                </a:tc>
                <a:tc>
                  <a:txBody>
                    <a:bodyPr/>
                    <a:lstStyle/>
                    <a:p>
                      <a:pPr algn="ctr" fontAlgn="b"/>
                      <a:r>
                        <a:rPr lang="en-GB" sz="1100" b="0" i="0" u="none" strike="noStrike" dirty="0">
                          <a:solidFill>
                            <a:srgbClr val="000000"/>
                          </a:solidFill>
                          <a:effectLst/>
                          <a:latin typeface="Aptos Narrow"/>
                        </a:rPr>
                        <a:t>0.69</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26536148"/>
                  </a:ext>
                </a:extLst>
              </a:tr>
              <a:tr h="231744">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0.67</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0.75</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0.68</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w="12700">
                      <a:solidFill>
                        <a:schemeClr val="tx1"/>
                      </a:solidFill>
                    </a:lnR>
                    <a:lnT>
                      <a:noFill/>
                    </a:lnT>
                    <a:lnB>
                      <a:noFill/>
                    </a:lnB>
                    <a:noFill/>
                  </a:tcPr>
                </a:tc>
                <a:tc>
                  <a:txBody>
                    <a:bodyPr/>
                    <a:lstStyle/>
                    <a:p>
                      <a:pPr algn="ctr" fontAlgn="b"/>
                      <a:r>
                        <a:rPr lang="en-GB" sz="1400" b="1" i="0" u="none" strike="noStrike" dirty="0">
                          <a:solidFill>
                            <a:srgbClr val="000000"/>
                          </a:solidFill>
                          <a:effectLst/>
                          <a:latin typeface="Aptos Narrow"/>
                        </a:rPr>
                        <a:t>0.76</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318399230"/>
                  </a:ext>
                </a:extLst>
              </a:tr>
              <a:tr h="231744">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0.66</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0.68</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0.67</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0.69</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0.65</a:t>
                      </a:r>
                    </a:p>
                  </a:txBody>
                  <a:tcPr marL="9525" marR="9525" marT="9525" marB="0" anchor="b">
                    <a:lnL>
                      <a:noFill/>
                    </a:lnL>
                    <a:lnR w="12700">
                      <a:solidFill>
                        <a:schemeClr val="tx1"/>
                      </a:solidFill>
                    </a:lnR>
                    <a:lnT>
                      <a:noFill/>
                    </a:lnT>
                    <a:lnB>
                      <a:noFill/>
                    </a:lnB>
                    <a:noFill/>
                  </a:tcPr>
                </a:tc>
                <a:tc>
                  <a:txBody>
                    <a:bodyPr/>
                    <a:lstStyle/>
                    <a:p>
                      <a:pPr algn="ctr" fontAlgn="b"/>
                      <a:r>
                        <a:rPr lang="en-GB" sz="1100" b="0" i="0" u="none" strike="noStrike" dirty="0">
                          <a:solidFill>
                            <a:srgbClr val="000000"/>
                          </a:solidFill>
                          <a:effectLst/>
                          <a:latin typeface="Aptos Narrow"/>
                        </a:rPr>
                        <a:t>0.70</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638838033"/>
                  </a:ext>
                </a:extLst>
              </a:tr>
              <a:tr h="248297">
                <a:tc>
                  <a:txBody>
                    <a:bodyPr/>
                    <a:lstStyle/>
                    <a:p>
                      <a:pPr algn="ctr" fontAlgn="b"/>
                      <a:r>
                        <a:rPr lang="en-GB" sz="1100" b="0" i="0" u="none" strike="noStrike" dirty="0">
                          <a:solidFill>
                            <a:srgbClr val="000000"/>
                          </a:solidFill>
                          <a:effectLst/>
                          <a:latin typeface="Aptos Narrow"/>
                        </a:rPr>
                        <a:t>1</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0.73</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0.75</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0.67</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0.71</a:t>
                      </a:r>
                    </a:p>
                  </a:txBody>
                  <a:tcPr marL="9525" marR="9525" marT="9525" marB="0" anchor="b">
                    <a:lnL>
                      <a:noFill/>
                    </a:lnL>
                    <a:lnR w="12700">
                      <a:solidFill>
                        <a:schemeClr val="tx1"/>
                      </a:solid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0.75</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1752931"/>
                  </a:ext>
                </a:extLst>
              </a:tr>
              <a:tr h="231744">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0.62</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400" b="1" i="0" u="none" strike="noStrike" dirty="0">
                          <a:solidFill>
                            <a:srgbClr val="000000"/>
                          </a:solidFill>
                          <a:effectLst/>
                          <a:latin typeface="Aptos Narrow"/>
                        </a:rPr>
                        <a:t>0.64</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0.56</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0.55</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0.58</a:t>
                      </a:r>
                    </a:p>
                  </a:txBody>
                  <a:tcPr marL="9525" marR="9525" marT="9525" marB="0" anchor="b">
                    <a:lnL>
                      <a:noFill/>
                    </a:lnL>
                    <a:lnR w="12700">
                      <a:solidFill>
                        <a:schemeClr val="tx1"/>
                      </a:solid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0.60</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881282249"/>
                  </a:ext>
                </a:extLst>
              </a:tr>
              <a:tr h="231744">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0.69</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400" b="1" i="0" u="none" strike="noStrike" dirty="0">
                          <a:solidFill>
                            <a:srgbClr val="000000"/>
                          </a:solidFill>
                          <a:effectLst/>
                          <a:latin typeface="Aptos Narrow"/>
                        </a:rPr>
                        <a:t>0.63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0.61</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0.68</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0.55</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w="12700">
                      <a:solidFill>
                        <a:schemeClr val="tx1"/>
                      </a:solidFill>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553963955"/>
                  </a:ext>
                </a:extLst>
              </a:tr>
              <a:tr h="231744">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400" b="1" i="0" u="none" strike="noStrike" dirty="0">
                          <a:solidFill>
                            <a:srgbClr val="000000"/>
                          </a:solidFill>
                          <a:effectLst/>
                          <a:latin typeface="Aptos Narrow"/>
                        </a:rPr>
                        <a:t>0.61</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0.61</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0.61</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w="12700">
                      <a:solidFill>
                        <a:schemeClr val="tx1"/>
                      </a:solidFill>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64007858"/>
                  </a:ext>
                </a:extLst>
              </a:tr>
              <a:tr h="231744">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0.74</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400" b="1" i="0" u="none" strike="noStrike" dirty="0">
                          <a:solidFill>
                            <a:srgbClr val="000000"/>
                          </a:solidFill>
                          <a:effectLst/>
                          <a:latin typeface="Aptos Narrow"/>
                        </a:rPr>
                        <a:t>0.64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0.76</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0.61</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0.57</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0.73</a:t>
                      </a:r>
                    </a:p>
                  </a:txBody>
                  <a:tcPr marL="9525" marR="9525" marT="9525" marB="0" anchor="b">
                    <a:lnL>
                      <a:noFill/>
                    </a:lnL>
                    <a:lnR w="12700">
                      <a:solidFill>
                        <a:schemeClr val="tx1"/>
                      </a:solidFill>
                    </a:lnR>
                    <a:lnT>
                      <a:noFill/>
                    </a:lnT>
                    <a:lnB>
                      <a:noFill/>
                    </a:lnB>
                    <a:noFill/>
                  </a:tcPr>
                </a:tc>
                <a:tc>
                  <a:txBody>
                    <a:bodyPr/>
                    <a:lstStyle/>
                    <a:p>
                      <a:pPr algn="ctr" fontAlgn="b"/>
                      <a:r>
                        <a:rPr lang="en-GB" sz="1100" b="0" i="0" u="none" strike="noStrike" dirty="0">
                          <a:solidFill>
                            <a:srgbClr val="000000"/>
                          </a:solidFill>
                          <a:effectLst/>
                          <a:latin typeface="Aptos Narrow"/>
                        </a:rPr>
                        <a:t>0.59</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719331757"/>
                  </a:ext>
                </a:extLst>
              </a:tr>
              <a:tr h="231744">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400" b="1" i="0" u="none" strike="noStrike" dirty="0">
                          <a:solidFill>
                            <a:srgbClr val="000000"/>
                          </a:solidFill>
                          <a:effectLst/>
                          <a:latin typeface="Aptos Narrow"/>
                        </a:rPr>
                        <a:t>0.64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0.67</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0.59</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0.65</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w="12700">
                      <a:solidFill>
                        <a:schemeClr val="tx1"/>
                      </a:solidFill>
                    </a:lnR>
                    <a:lnT>
                      <a:noFill/>
                    </a:lnT>
                    <a:lnB>
                      <a:noFill/>
                    </a:lnB>
                    <a:noFill/>
                  </a:tcPr>
                </a:tc>
                <a:tc>
                  <a:txBody>
                    <a:bodyPr/>
                    <a:lstStyle/>
                    <a:p>
                      <a:pPr algn="ctr" fontAlgn="b"/>
                      <a:r>
                        <a:rPr lang="en-GB" sz="1100" b="0" i="0" u="none" strike="noStrike" dirty="0">
                          <a:solidFill>
                            <a:srgbClr val="000000"/>
                          </a:solidFill>
                          <a:effectLst/>
                          <a:latin typeface="Aptos Narrow"/>
                        </a:rPr>
                        <a:t>0.66</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520124247"/>
                  </a:ext>
                </a:extLst>
              </a:tr>
              <a:tr h="248297">
                <a:tc>
                  <a:txBody>
                    <a:bodyPr/>
                    <a:lstStyle/>
                    <a:p>
                      <a:pPr algn="ctr" fontAlgn="b"/>
                      <a:r>
                        <a:rPr lang="en-GB" sz="1100" b="0" i="0" u="none" strike="noStrike" dirty="0">
                          <a:solidFill>
                            <a:srgbClr val="000000"/>
                          </a:solidFill>
                          <a:effectLst/>
                          <a:latin typeface="Aptos Narrow"/>
                        </a:rPr>
                        <a:t>2</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400" b="1" i="0" u="none" strike="noStrike" dirty="0">
                          <a:solidFill>
                            <a:srgbClr val="000000"/>
                          </a:solidFill>
                          <a:effectLst/>
                          <a:latin typeface="Aptos Narrow"/>
                        </a:rPr>
                        <a:t>0.70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0.44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0.72</a:t>
                      </a:r>
                    </a:p>
                  </a:txBody>
                  <a:tcPr marL="9525" marR="9525" marT="9525" marB="0" anchor="b">
                    <a:lnL>
                      <a:noFill/>
                    </a:lnL>
                    <a:lnR w="12700">
                      <a:solidFill>
                        <a:schemeClr val="tx1"/>
                      </a:solid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400" b="1" i="0" u="none" strike="noStrike" dirty="0">
                          <a:solidFill>
                            <a:srgbClr val="000000"/>
                          </a:solidFill>
                          <a:effectLst/>
                          <a:latin typeface="Aptos Narrow"/>
                        </a:rPr>
                        <a:t>0.71</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1454242"/>
                  </a:ext>
                </a:extLst>
              </a:tr>
              <a:tr h="231744">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0.60</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0.54</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0.53</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0.59</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0.58</a:t>
                      </a:r>
                    </a:p>
                  </a:txBody>
                  <a:tcPr marL="9525" marR="9525" marT="9525" marB="0" anchor="b">
                    <a:lnL>
                      <a:noFill/>
                    </a:lnL>
                    <a:lnR w="12700">
                      <a:solidFill>
                        <a:schemeClr val="tx1"/>
                      </a:solid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GB" sz="1100" b="0" i="0" u="none" strike="noStrike" dirty="0">
                          <a:solidFill>
                            <a:srgbClr val="000000"/>
                          </a:solidFill>
                          <a:effectLst/>
                          <a:latin typeface="Aptos Narrow"/>
                        </a:rPr>
                        <a:t>0.60</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107881602"/>
                  </a:ext>
                </a:extLst>
              </a:tr>
              <a:tr h="231744">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0.52</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400" b="1" i="0" u="none" strike="noStrike" dirty="0">
                          <a:solidFill>
                            <a:srgbClr val="FF0000"/>
                          </a:solidFill>
                          <a:effectLst/>
                          <a:latin typeface="Aptos Narrow"/>
                        </a:rPr>
                        <a:t>0.13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0.46</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0.19</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0.38</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0.59</a:t>
                      </a:r>
                    </a:p>
                  </a:txBody>
                  <a:tcPr marL="9525" marR="9525" marT="9525" marB="0" anchor="b">
                    <a:lnL>
                      <a:noFill/>
                    </a:lnL>
                    <a:lnR w="12700">
                      <a:solidFill>
                        <a:schemeClr val="tx1"/>
                      </a:solidFill>
                    </a:lnR>
                    <a:lnT>
                      <a:noFill/>
                    </a:lnT>
                    <a:lnB>
                      <a:noFill/>
                    </a:lnB>
                    <a:noFill/>
                  </a:tcPr>
                </a:tc>
                <a:tc>
                  <a:txBody>
                    <a:bodyPr/>
                    <a:lstStyle/>
                    <a:p>
                      <a:pPr algn="ctr" fontAlgn="b"/>
                      <a:r>
                        <a:rPr lang="en-GB" sz="1100" b="0" i="0" u="none" strike="noStrike" dirty="0">
                          <a:solidFill>
                            <a:srgbClr val="000000"/>
                          </a:solidFill>
                          <a:effectLst/>
                          <a:latin typeface="Aptos Narrow"/>
                        </a:rPr>
                        <a:t>0.56</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764786331"/>
                  </a:ext>
                </a:extLst>
              </a:tr>
              <a:tr h="231744">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b"/>
                      <a:r>
                        <a:rPr lang="en-GB" sz="1100" b="0" i="0" u="none" strike="noStrike" dirty="0">
                          <a:solidFill>
                            <a:srgbClr val="000000"/>
                          </a:solidFill>
                          <a:effectLst/>
                          <a:latin typeface="Aptos Narrow"/>
                        </a:rPr>
                        <a:t>0.65</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0.57</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0.56</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0.64</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0.58</a:t>
                      </a:r>
                    </a:p>
                  </a:txBody>
                  <a:tcPr marL="9525" marR="9525" marT="9525" marB="0" anchor="b">
                    <a:lnL>
                      <a:noFill/>
                    </a:lnL>
                    <a:lnR>
                      <a:noFill/>
                    </a:lnR>
                    <a:lnT>
                      <a:noFill/>
                    </a:lnT>
                    <a:lnB>
                      <a:noFill/>
                    </a:lnB>
                    <a:noFill/>
                  </a:tcPr>
                </a:tc>
                <a:tc>
                  <a:txBody>
                    <a:bodyPr/>
                    <a:lstStyle/>
                    <a:p>
                      <a:pPr algn="ctr" fontAlgn="b"/>
                      <a:r>
                        <a:rPr lang="en-GB" sz="1100" b="0" i="0" u="none" strike="noStrike" dirty="0">
                          <a:solidFill>
                            <a:srgbClr val="000000"/>
                          </a:solidFill>
                          <a:effectLst/>
                          <a:latin typeface="Aptos Narrow"/>
                        </a:rPr>
                        <a:t>0.63</a:t>
                      </a:r>
                    </a:p>
                  </a:txBody>
                  <a:tcPr marL="9525" marR="9525" marT="9525" marB="0" anchor="b">
                    <a:lnL>
                      <a:noFill/>
                    </a:lnL>
                    <a:lnR w="12700">
                      <a:solidFill>
                        <a:schemeClr val="tx1"/>
                      </a:solidFill>
                    </a:lnR>
                    <a:lnT>
                      <a:noFill/>
                    </a:lnT>
                    <a:lnB>
                      <a:noFill/>
                    </a:lnB>
                    <a:noFill/>
                  </a:tcPr>
                </a:tc>
                <a:tc>
                  <a:txBody>
                    <a:bodyPr/>
                    <a:lstStyle/>
                    <a:p>
                      <a:pPr algn="ctr" fontAlgn="b"/>
                      <a:r>
                        <a:rPr lang="en-GB" sz="1100" b="0" i="0" u="none" strike="noStrike" dirty="0">
                          <a:solidFill>
                            <a:srgbClr val="000000"/>
                          </a:solidFill>
                          <a:effectLst/>
                          <a:latin typeface="Aptos Narrow"/>
                        </a:rPr>
                        <a:t>0.60</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868405343"/>
                  </a:ext>
                </a:extLst>
              </a:tr>
              <a:tr h="248297">
                <a:tc>
                  <a:txBody>
                    <a:bodyPr/>
                    <a:lstStyle/>
                    <a:p>
                      <a:pPr algn="ctr" fontAlgn="b"/>
                      <a:r>
                        <a:rPr lang="en-GB" sz="1100" b="0" i="0" u="none" strike="noStrike" dirty="0">
                          <a:solidFill>
                            <a:srgbClr val="000000"/>
                          </a:solidFill>
                          <a:effectLst/>
                          <a:latin typeface="Aptos Narrow"/>
                        </a:rPr>
                        <a:t>3</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0.68</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0.81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0.70</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400" b="1" i="0" u="none" strike="noStrike" dirty="0">
                          <a:solidFill>
                            <a:srgbClr val="000000"/>
                          </a:solidFill>
                          <a:effectLst/>
                          <a:latin typeface="Aptos Narrow"/>
                        </a:rPr>
                        <a:t>0.88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0.75</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Aptos Narrow"/>
                        </a:rPr>
                        <a:t>0.53</a:t>
                      </a:r>
                    </a:p>
                  </a:txBody>
                  <a:tcPr marL="9525" marR="9525" marT="9525" marB="0" anchor="b">
                    <a:lnL>
                      <a:noFill/>
                    </a:lnL>
                    <a:lnR w="12700">
                      <a:solidFill>
                        <a:schemeClr val="tx1"/>
                      </a:solid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GB" sz="1400" b="1" i="0" u="none" strike="noStrike" dirty="0">
                          <a:solidFill>
                            <a:srgbClr val="FF0000"/>
                          </a:solidFill>
                          <a:effectLst/>
                          <a:latin typeface="Aptos Narrow"/>
                        </a:rPr>
                        <a:t>1.00</a:t>
                      </a:r>
                    </a:p>
                  </a:txBody>
                  <a:tcPr marL="9525" marR="9525" marT="9525" marB="0" anchor="b">
                    <a:lnL w="12700">
                      <a:solidFill>
                        <a:schemeClr val="tx1"/>
                      </a:solid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3022367"/>
                  </a:ext>
                </a:extLst>
              </a:tr>
            </a:tbl>
          </a:graphicData>
        </a:graphic>
      </p:graphicFrame>
      <p:sp>
        <p:nvSpPr>
          <p:cNvPr id="3" name="TextBox 2">
            <a:extLst>
              <a:ext uri="{FF2B5EF4-FFF2-40B4-BE49-F238E27FC236}">
                <a16:creationId xmlns:a16="http://schemas.microsoft.com/office/drawing/2014/main" id="{039E51B4-C90A-9375-1D9B-168F45987671}"/>
              </a:ext>
            </a:extLst>
          </p:cNvPr>
          <p:cNvSpPr txBox="1"/>
          <p:nvPr/>
        </p:nvSpPr>
        <p:spPr>
          <a:xfrm>
            <a:off x="1041399" y="1231900"/>
            <a:ext cx="965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Engaged is included in the analysis</a:t>
            </a:r>
          </a:p>
          <a:p>
            <a:pPr marL="285750" indent="-285750">
              <a:buFont typeface="Arial"/>
              <a:buChar char="•"/>
            </a:pPr>
            <a:r>
              <a:rPr lang="en-GB" dirty="0"/>
              <a:t>Random Seed is 23 in the entire analysis</a:t>
            </a:r>
          </a:p>
        </p:txBody>
      </p:sp>
    </p:spTree>
    <p:extLst>
      <p:ext uri="{BB962C8B-B14F-4D97-AF65-F5344CB8AC3E}">
        <p14:creationId xmlns:p14="http://schemas.microsoft.com/office/powerpoint/2010/main" val="1426070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A2D15-672A-0F0C-6C14-6D9C67B54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B1E5-F5DD-FB8C-A0EE-D86A37044DCF}"/>
              </a:ext>
            </a:extLst>
          </p:cNvPr>
          <p:cNvSpPr>
            <a:spLocks noGrp="1"/>
          </p:cNvSpPr>
          <p:nvPr>
            <p:ph type="ctrTitle"/>
          </p:nvPr>
        </p:nvSpPr>
        <p:spPr>
          <a:xfrm>
            <a:off x="747253" y="176981"/>
            <a:ext cx="10289700" cy="904012"/>
          </a:xfrm>
        </p:spPr>
        <p:txBody>
          <a:bodyPr>
            <a:normAutofit fontScale="90000"/>
          </a:bodyPr>
          <a:lstStyle/>
          <a:p>
            <a:pPr algn="l"/>
            <a:r>
              <a:rPr lang="en-US" sz="4000" dirty="0"/>
              <a:t>Performance Metrics – Engaged vs Not Engaged (Std)</a:t>
            </a:r>
          </a:p>
        </p:txBody>
      </p:sp>
      <p:cxnSp>
        <p:nvCxnSpPr>
          <p:cNvPr id="5" name="Straight Connector 4">
            <a:extLst>
              <a:ext uri="{FF2B5EF4-FFF2-40B4-BE49-F238E27FC236}">
                <a16:creationId xmlns:a16="http://schemas.microsoft.com/office/drawing/2014/main" id="{3717E226-FA1F-59A2-8BCE-B2E681DD7197}"/>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43776C0-AD0A-8E13-736E-1E070E206C51}"/>
              </a:ext>
            </a:extLst>
          </p:cNvPr>
          <p:cNvSpPr txBox="1"/>
          <p:nvPr/>
        </p:nvSpPr>
        <p:spPr>
          <a:xfrm>
            <a:off x="1041399" y="1231900"/>
            <a:ext cx="965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Engaged is included in the analysis</a:t>
            </a:r>
          </a:p>
          <a:p>
            <a:pPr marL="285750" indent="-285750">
              <a:buFont typeface="Arial"/>
              <a:buChar char="•"/>
            </a:pPr>
            <a:r>
              <a:rPr lang="en-GB" dirty="0"/>
              <a:t>Metrics aggregation on 5 Random Seeds in the range (0,50,10)</a:t>
            </a:r>
          </a:p>
        </p:txBody>
      </p:sp>
      <p:pic>
        <p:nvPicPr>
          <p:cNvPr id="14" name="Picture 13">
            <a:extLst>
              <a:ext uri="{FF2B5EF4-FFF2-40B4-BE49-F238E27FC236}">
                <a16:creationId xmlns:a16="http://schemas.microsoft.com/office/drawing/2014/main" id="{AE936B5C-D71A-326E-4C6D-D1F2317A8FAF}"/>
              </a:ext>
            </a:extLst>
          </p:cNvPr>
          <p:cNvPicPr>
            <a:picLocks noChangeAspect="1"/>
          </p:cNvPicPr>
          <p:nvPr/>
        </p:nvPicPr>
        <p:blipFill>
          <a:blip r:embed="rId3"/>
          <a:stretch>
            <a:fillRect/>
          </a:stretch>
        </p:blipFill>
        <p:spPr>
          <a:xfrm>
            <a:off x="816159" y="2185307"/>
            <a:ext cx="10601325" cy="3048000"/>
          </a:xfrm>
          <a:prstGeom prst="rect">
            <a:avLst/>
          </a:prstGeom>
        </p:spPr>
      </p:pic>
      <p:sp>
        <p:nvSpPr>
          <p:cNvPr id="7" name="Rectangle 6">
            <a:extLst>
              <a:ext uri="{FF2B5EF4-FFF2-40B4-BE49-F238E27FC236}">
                <a16:creationId xmlns:a16="http://schemas.microsoft.com/office/drawing/2014/main" id="{EF0294E8-B873-361B-16A4-B2389102ABCB}"/>
              </a:ext>
            </a:extLst>
          </p:cNvPr>
          <p:cNvSpPr/>
          <p:nvPr/>
        </p:nvSpPr>
        <p:spPr>
          <a:xfrm>
            <a:off x="10527656" y="2054470"/>
            <a:ext cx="878507" cy="34146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52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7C5C6-C503-5C2B-2145-D039BAB6D3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EAB1DD-B662-F575-5CA5-9333C927500E}"/>
              </a:ext>
            </a:extLst>
          </p:cNvPr>
          <p:cNvSpPr>
            <a:spLocks noGrp="1"/>
          </p:cNvSpPr>
          <p:nvPr>
            <p:ph type="ctrTitle"/>
          </p:nvPr>
        </p:nvSpPr>
        <p:spPr>
          <a:xfrm>
            <a:off x="747253" y="176981"/>
            <a:ext cx="10289700" cy="904012"/>
          </a:xfrm>
        </p:spPr>
        <p:txBody>
          <a:bodyPr>
            <a:normAutofit fontScale="90000"/>
          </a:bodyPr>
          <a:lstStyle/>
          <a:p>
            <a:pPr algn="l"/>
            <a:r>
              <a:rPr lang="en-US" sz="4000" dirty="0"/>
              <a:t>Performance Metrics – Engaged vs Not Engaged (Mean)</a:t>
            </a:r>
          </a:p>
        </p:txBody>
      </p:sp>
      <p:cxnSp>
        <p:nvCxnSpPr>
          <p:cNvPr id="5" name="Straight Connector 4">
            <a:extLst>
              <a:ext uri="{FF2B5EF4-FFF2-40B4-BE49-F238E27FC236}">
                <a16:creationId xmlns:a16="http://schemas.microsoft.com/office/drawing/2014/main" id="{5B579058-CB50-EC03-C7B8-E2D79B690B62}"/>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CA11241-2A87-EFF7-0027-2FF77BB1629F}"/>
              </a:ext>
            </a:extLst>
          </p:cNvPr>
          <p:cNvSpPr txBox="1"/>
          <p:nvPr/>
        </p:nvSpPr>
        <p:spPr>
          <a:xfrm>
            <a:off x="1041399" y="1231900"/>
            <a:ext cx="965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Engaged is included in the analysis</a:t>
            </a:r>
          </a:p>
          <a:p>
            <a:pPr marL="285750" indent="-285750">
              <a:buFont typeface="Arial"/>
              <a:buChar char="•"/>
            </a:pPr>
            <a:r>
              <a:rPr lang="en-GB" dirty="0"/>
              <a:t>Metrics aggregation on 5 Random Seeds in the range (0,50,10)</a:t>
            </a:r>
          </a:p>
        </p:txBody>
      </p:sp>
      <p:pic>
        <p:nvPicPr>
          <p:cNvPr id="12" name="Picture 11">
            <a:extLst>
              <a:ext uri="{FF2B5EF4-FFF2-40B4-BE49-F238E27FC236}">
                <a16:creationId xmlns:a16="http://schemas.microsoft.com/office/drawing/2014/main" id="{85DB23BF-A096-4F2F-FE5E-DC751A45E814}"/>
              </a:ext>
            </a:extLst>
          </p:cNvPr>
          <p:cNvPicPr>
            <a:picLocks noChangeAspect="1"/>
          </p:cNvPicPr>
          <p:nvPr/>
        </p:nvPicPr>
        <p:blipFill>
          <a:blip r:embed="rId3"/>
          <a:stretch>
            <a:fillRect/>
          </a:stretch>
        </p:blipFill>
        <p:spPr>
          <a:xfrm>
            <a:off x="314325" y="2539034"/>
            <a:ext cx="11563350" cy="3105150"/>
          </a:xfrm>
          <a:prstGeom prst="rect">
            <a:avLst/>
          </a:prstGeom>
        </p:spPr>
      </p:pic>
    </p:spTree>
    <p:extLst>
      <p:ext uri="{BB962C8B-B14F-4D97-AF65-F5344CB8AC3E}">
        <p14:creationId xmlns:p14="http://schemas.microsoft.com/office/powerpoint/2010/main" val="553678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66C29-5852-A605-D50A-98FF3DA527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F280D1-3C21-DE6E-28E5-13E5FB082323}"/>
              </a:ext>
            </a:extLst>
          </p:cNvPr>
          <p:cNvSpPr>
            <a:spLocks noGrp="1"/>
          </p:cNvSpPr>
          <p:nvPr>
            <p:ph type="ctrTitle"/>
          </p:nvPr>
        </p:nvSpPr>
        <p:spPr>
          <a:xfrm>
            <a:off x="747253" y="176981"/>
            <a:ext cx="10289700" cy="904012"/>
          </a:xfrm>
        </p:spPr>
        <p:txBody>
          <a:bodyPr>
            <a:normAutofit/>
          </a:bodyPr>
          <a:lstStyle/>
          <a:p>
            <a:pPr algn="l"/>
            <a:r>
              <a:rPr lang="en-US" sz="4000" dirty="0"/>
              <a:t>Performance Metrics – Feature Selection (Std)</a:t>
            </a:r>
          </a:p>
        </p:txBody>
      </p:sp>
      <p:cxnSp>
        <p:nvCxnSpPr>
          <p:cNvPr id="5" name="Straight Connector 4">
            <a:extLst>
              <a:ext uri="{FF2B5EF4-FFF2-40B4-BE49-F238E27FC236}">
                <a16:creationId xmlns:a16="http://schemas.microsoft.com/office/drawing/2014/main" id="{C5D04BE9-92FE-AB7B-A3E4-057FE92459A2}"/>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74C03E9-F924-EBE9-BDD9-108E40CE1DCE}"/>
              </a:ext>
            </a:extLst>
          </p:cNvPr>
          <p:cNvSpPr txBox="1"/>
          <p:nvPr/>
        </p:nvSpPr>
        <p:spPr>
          <a:xfrm>
            <a:off x="1041399" y="1231900"/>
            <a:ext cx="965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Engaged, Feature Selection is included in the analysis</a:t>
            </a:r>
          </a:p>
          <a:p>
            <a:pPr marL="285750" indent="-285750">
              <a:buFont typeface="Arial"/>
              <a:buChar char="•"/>
            </a:pPr>
            <a:r>
              <a:rPr lang="en-GB" dirty="0"/>
              <a:t>Metrics aggregation on 5 Random Seeds in the range (0,50,10)</a:t>
            </a:r>
          </a:p>
        </p:txBody>
      </p:sp>
      <p:pic>
        <p:nvPicPr>
          <p:cNvPr id="9" name="Picture 8">
            <a:extLst>
              <a:ext uri="{FF2B5EF4-FFF2-40B4-BE49-F238E27FC236}">
                <a16:creationId xmlns:a16="http://schemas.microsoft.com/office/drawing/2014/main" id="{E96A9D48-60A6-A832-7565-FBAE185D827D}"/>
              </a:ext>
            </a:extLst>
          </p:cNvPr>
          <p:cNvPicPr>
            <a:picLocks noChangeAspect="1"/>
          </p:cNvPicPr>
          <p:nvPr/>
        </p:nvPicPr>
        <p:blipFill>
          <a:blip r:embed="rId3"/>
          <a:stretch>
            <a:fillRect/>
          </a:stretch>
        </p:blipFill>
        <p:spPr>
          <a:xfrm>
            <a:off x="1296537" y="2124139"/>
            <a:ext cx="9030270" cy="3781154"/>
          </a:xfrm>
          <a:prstGeom prst="rect">
            <a:avLst/>
          </a:prstGeom>
        </p:spPr>
      </p:pic>
    </p:spTree>
    <p:extLst>
      <p:ext uri="{BB962C8B-B14F-4D97-AF65-F5344CB8AC3E}">
        <p14:creationId xmlns:p14="http://schemas.microsoft.com/office/powerpoint/2010/main" val="2489105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FA2C2-55C4-F50B-AF80-B7EBF339A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C5747-8E80-5783-C332-0851B5FCC3DB}"/>
              </a:ext>
            </a:extLst>
          </p:cNvPr>
          <p:cNvSpPr>
            <a:spLocks noGrp="1"/>
          </p:cNvSpPr>
          <p:nvPr>
            <p:ph type="ctrTitle"/>
          </p:nvPr>
        </p:nvSpPr>
        <p:spPr>
          <a:xfrm>
            <a:off x="747253" y="176981"/>
            <a:ext cx="10289700" cy="904012"/>
          </a:xfrm>
        </p:spPr>
        <p:txBody>
          <a:bodyPr>
            <a:normAutofit/>
          </a:bodyPr>
          <a:lstStyle/>
          <a:p>
            <a:pPr algn="l"/>
            <a:r>
              <a:rPr lang="en-US" sz="4000" dirty="0"/>
              <a:t>Performance Metrics – Feature Selection (Mean)</a:t>
            </a:r>
          </a:p>
        </p:txBody>
      </p:sp>
      <p:cxnSp>
        <p:nvCxnSpPr>
          <p:cNvPr id="5" name="Straight Connector 4">
            <a:extLst>
              <a:ext uri="{FF2B5EF4-FFF2-40B4-BE49-F238E27FC236}">
                <a16:creationId xmlns:a16="http://schemas.microsoft.com/office/drawing/2014/main" id="{BC7EE164-A9F7-6AB0-11CD-611340AB534C}"/>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3FB160F-FC76-2431-612A-8D8D6E4966CA}"/>
              </a:ext>
            </a:extLst>
          </p:cNvPr>
          <p:cNvSpPr txBox="1"/>
          <p:nvPr/>
        </p:nvSpPr>
        <p:spPr>
          <a:xfrm>
            <a:off x="1041399" y="1231900"/>
            <a:ext cx="965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Engaged, Feature Selection is included in the analysis</a:t>
            </a:r>
          </a:p>
          <a:p>
            <a:pPr marL="285750" indent="-285750">
              <a:buFont typeface="Arial"/>
              <a:buChar char="•"/>
            </a:pPr>
            <a:r>
              <a:rPr lang="en-GB" dirty="0"/>
              <a:t>Metrics aggregation on 5 Random Seeds in the range (0,50,10)</a:t>
            </a:r>
          </a:p>
        </p:txBody>
      </p:sp>
      <p:pic>
        <p:nvPicPr>
          <p:cNvPr id="7" name="Picture 6">
            <a:extLst>
              <a:ext uri="{FF2B5EF4-FFF2-40B4-BE49-F238E27FC236}">
                <a16:creationId xmlns:a16="http://schemas.microsoft.com/office/drawing/2014/main" id="{D356B36C-0D2C-C2B7-2621-DA629581AC00}"/>
              </a:ext>
            </a:extLst>
          </p:cNvPr>
          <p:cNvPicPr>
            <a:picLocks noChangeAspect="1"/>
          </p:cNvPicPr>
          <p:nvPr/>
        </p:nvPicPr>
        <p:blipFill>
          <a:blip r:embed="rId3"/>
          <a:stretch>
            <a:fillRect/>
          </a:stretch>
        </p:blipFill>
        <p:spPr>
          <a:xfrm>
            <a:off x="1091819" y="2055363"/>
            <a:ext cx="8962031" cy="4316767"/>
          </a:xfrm>
          <a:prstGeom prst="rect">
            <a:avLst/>
          </a:prstGeom>
        </p:spPr>
      </p:pic>
    </p:spTree>
    <p:extLst>
      <p:ext uri="{BB962C8B-B14F-4D97-AF65-F5344CB8AC3E}">
        <p14:creationId xmlns:p14="http://schemas.microsoft.com/office/powerpoint/2010/main" val="3054199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AC87-7B04-04BC-535C-C32F6E0E4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166079-828D-C8D3-37A3-05DAABBDF979}"/>
              </a:ext>
            </a:extLst>
          </p:cNvPr>
          <p:cNvSpPr>
            <a:spLocks noGrp="1"/>
          </p:cNvSpPr>
          <p:nvPr>
            <p:ph type="ctrTitle"/>
          </p:nvPr>
        </p:nvSpPr>
        <p:spPr>
          <a:xfrm>
            <a:off x="747253" y="176981"/>
            <a:ext cx="10289700" cy="904012"/>
          </a:xfrm>
        </p:spPr>
        <p:txBody>
          <a:bodyPr>
            <a:normAutofit fontScale="90000"/>
          </a:bodyPr>
          <a:lstStyle/>
          <a:p>
            <a:pPr algn="l"/>
            <a:r>
              <a:rPr lang="en-US" sz="4000" dirty="0"/>
              <a:t>Performance Metrics (Std - without Feature Selection)</a:t>
            </a:r>
          </a:p>
        </p:txBody>
      </p:sp>
      <p:cxnSp>
        <p:nvCxnSpPr>
          <p:cNvPr id="5" name="Straight Connector 4">
            <a:extLst>
              <a:ext uri="{FF2B5EF4-FFF2-40B4-BE49-F238E27FC236}">
                <a16:creationId xmlns:a16="http://schemas.microsoft.com/office/drawing/2014/main" id="{28C41D86-ECCF-4E40-F918-C6EBE39CA4CA}"/>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02724DE-5A84-7D05-9286-9B6AD5AFADBA}"/>
              </a:ext>
            </a:extLst>
          </p:cNvPr>
          <p:cNvSpPr txBox="1"/>
          <p:nvPr/>
        </p:nvSpPr>
        <p:spPr>
          <a:xfrm>
            <a:off x="1041399" y="1231900"/>
            <a:ext cx="965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Engaged, Feature Selection is included in the analysis</a:t>
            </a:r>
          </a:p>
          <a:p>
            <a:pPr marL="285750" indent="-285750">
              <a:buFont typeface="Arial"/>
              <a:buChar char="•"/>
            </a:pPr>
            <a:r>
              <a:rPr lang="en-GB" dirty="0"/>
              <a:t>Metrics aggregation on 5 Random Seeds in the range (0,50,10)</a:t>
            </a:r>
          </a:p>
        </p:txBody>
      </p:sp>
      <p:pic>
        <p:nvPicPr>
          <p:cNvPr id="4" name="Picture 3" descr="A screenshot of a spreadsheet&#10;&#10;AI-generated content may be incorrect.">
            <a:extLst>
              <a:ext uri="{FF2B5EF4-FFF2-40B4-BE49-F238E27FC236}">
                <a16:creationId xmlns:a16="http://schemas.microsoft.com/office/drawing/2014/main" id="{43C38485-532D-160C-40E2-DD423E0E25CD}"/>
              </a:ext>
            </a:extLst>
          </p:cNvPr>
          <p:cNvPicPr>
            <a:picLocks noChangeAspect="1"/>
          </p:cNvPicPr>
          <p:nvPr/>
        </p:nvPicPr>
        <p:blipFill>
          <a:blip r:embed="rId3"/>
          <a:stretch>
            <a:fillRect/>
          </a:stretch>
        </p:blipFill>
        <p:spPr>
          <a:xfrm>
            <a:off x="762000" y="2315196"/>
            <a:ext cx="10451911" cy="2841757"/>
          </a:xfrm>
          <a:prstGeom prst="rect">
            <a:avLst/>
          </a:prstGeom>
        </p:spPr>
      </p:pic>
    </p:spTree>
    <p:extLst>
      <p:ext uri="{BB962C8B-B14F-4D97-AF65-F5344CB8AC3E}">
        <p14:creationId xmlns:p14="http://schemas.microsoft.com/office/powerpoint/2010/main" val="2828386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5C737-F527-771C-0EC1-2E3F128011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3CAD0D-6488-0B65-B948-173402420B5B}"/>
              </a:ext>
            </a:extLst>
          </p:cNvPr>
          <p:cNvSpPr>
            <a:spLocks noGrp="1"/>
          </p:cNvSpPr>
          <p:nvPr>
            <p:ph type="ctrTitle"/>
          </p:nvPr>
        </p:nvSpPr>
        <p:spPr>
          <a:xfrm>
            <a:off x="769999" y="176981"/>
            <a:ext cx="10721879" cy="915385"/>
          </a:xfrm>
        </p:spPr>
        <p:txBody>
          <a:bodyPr>
            <a:normAutofit fontScale="90000"/>
          </a:bodyPr>
          <a:lstStyle/>
          <a:p>
            <a:pPr algn="l"/>
            <a:r>
              <a:rPr lang="en-US" sz="4000" dirty="0"/>
              <a:t>Performance Metrics (Mean - without Feature Selection)</a:t>
            </a:r>
          </a:p>
        </p:txBody>
      </p:sp>
      <p:cxnSp>
        <p:nvCxnSpPr>
          <p:cNvPr id="5" name="Straight Connector 4">
            <a:extLst>
              <a:ext uri="{FF2B5EF4-FFF2-40B4-BE49-F238E27FC236}">
                <a16:creationId xmlns:a16="http://schemas.microsoft.com/office/drawing/2014/main" id="{6FB4C53F-2128-9E20-C970-705D5C045F93}"/>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FF1E014-27BA-2814-1C05-1F45AACCBD10}"/>
              </a:ext>
            </a:extLst>
          </p:cNvPr>
          <p:cNvSpPr txBox="1"/>
          <p:nvPr/>
        </p:nvSpPr>
        <p:spPr>
          <a:xfrm>
            <a:off x="1041399" y="1231900"/>
            <a:ext cx="965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Engaged, Feature Selection is included in the analysis</a:t>
            </a:r>
          </a:p>
          <a:p>
            <a:pPr marL="285750" indent="-285750">
              <a:buFont typeface="Arial"/>
              <a:buChar char="•"/>
            </a:pPr>
            <a:r>
              <a:rPr lang="en-GB" dirty="0"/>
              <a:t>Metrics aggregation on 5 Random Seeds in the range (0,50,10)</a:t>
            </a:r>
          </a:p>
        </p:txBody>
      </p:sp>
      <p:pic>
        <p:nvPicPr>
          <p:cNvPr id="7" name="Picture 6" descr="A screenshot of a computer&#10;&#10;AI-generated content may be incorrect.">
            <a:extLst>
              <a:ext uri="{FF2B5EF4-FFF2-40B4-BE49-F238E27FC236}">
                <a16:creationId xmlns:a16="http://schemas.microsoft.com/office/drawing/2014/main" id="{36AC7A08-BC6C-7FCA-AA9E-ABFF061A416D}"/>
              </a:ext>
            </a:extLst>
          </p:cNvPr>
          <p:cNvPicPr>
            <a:picLocks noChangeAspect="1"/>
          </p:cNvPicPr>
          <p:nvPr/>
        </p:nvPicPr>
        <p:blipFill>
          <a:blip r:embed="rId3"/>
          <a:stretch>
            <a:fillRect/>
          </a:stretch>
        </p:blipFill>
        <p:spPr>
          <a:xfrm>
            <a:off x="818866" y="2355877"/>
            <a:ext cx="10201702" cy="2749023"/>
          </a:xfrm>
          <a:prstGeom prst="rect">
            <a:avLst/>
          </a:prstGeom>
        </p:spPr>
      </p:pic>
    </p:spTree>
    <p:extLst>
      <p:ext uri="{BB962C8B-B14F-4D97-AF65-F5344CB8AC3E}">
        <p14:creationId xmlns:p14="http://schemas.microsoft.com/office/powerpoint/2010/main" val="1052718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B7E45-72F4-80DA-D866-A0717F98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58C77-6AD8-E0BE-4894-5D5A1E3E7A42}"/>
              </a:ext>
            </a:extLst>
          </p:cNvPr>
          <p:cNvSpPr>
            <a:spLocks noGrp="1"/>
          </p:cNvSpPr>
          <p:nvPr>
            <p:ph type="ctrTitle"/>
          </p:nvPr>
        </p:nvSpPr>
        <p:spPr>
          <a:xfrm>
            <a:off x="747253" y="176981"/>
            <a:ext cx="10287492" cy="915055"/>
          </a:xfrm>
        </p:spPr>
        <p:txBody>
          <a:bodyPr vert="horz" lIns="91440" tIns="45720" rIns="91440" bIns="45720" rtlCol="0" anchor="b">
            <a:noAutofit/>
          </a:bodyPr>
          <a:lstStyle/>
          <a:p>
            <a:pPr algn="l"/>
            <a:r>
              <a:rPr lang="en-US" sz="3600" dirty="0"/>
              <a:t>Findings – Feature subset/ Patient subset &amp; Engaged</a:t>
            </a:r>
          </a:p>
        </p:txBody>
      </p:sp>
      <p:cxnSp>
        <p:nvCxnSpPr>
          <p:cNvPr id="5" name="Straight Connector 4">
            <a:extLst>
              <a:ext uri="{FF2B5EF4-FFF2-40B4-BE49-F238E27FC236}">
                <a16:creationId xmlns:a16="http://schemas.microsoft.com/office/drawing/2014/main" id="{D549A190-1FCA-D4A1-DFE3-B4496DC2D1A5}"/>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2DE5235-B2F9-1BBB-F258-94C29BBB0719}"/>
              </a:ext>
            </a:extLst>
          </p:cNvPr>
          <p:cNvSpPr txBox="1"/>
          <p:nvPr/>
        </p:nvSpPr>
        <p:spPr>
          <a:xfrm>
            <a:off x="747091" y="1424829"/>
            <a:ext cx="10526418" cy="19967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spcAft>
                <a:spcPts val="200"/>
              </a:spcAft>
              <a:buFont typeface="Arial"/>
              <a:buChar char="•"/>
            </a:pPr>
            <a:r>
              <a:rPr lang="en-GB" sz="2000" b="1" dirty="0"/>
              <a:t>Mean and Standard Deviation</a:t>
            </a:r>
            <a:r>
              <a:rPr lang="en-GB" sz="2000" dirty="0"/>
              <a:t> of all the models experimented</a:t>
            </a:r>
          </a:p>
          <a:p>
            <a:pPr marL="285750" indent="-285750">
              <a:lnSpc>
                <a:spcPct val="150000"/>
              </a:lnSpc>
              <a:spcAft>
                <a:spcPts val="200"/>
              </a:spcAft>
              <a:buFont typeface="Arial"/>
              <a:buChar char="•"/>
            </a:pPr>
            <a:r>
              <a:rPr lang="en-GB" sz="2000" dirty="0">
                <a:solidFill>
                  <a:srgbClr val="3D22F0"/>
                </a:solidFill>
              </a:rPr>
              <a:t>Every single type of patients are improving by adding notes at least by 1% and at most by 5%</a:t>
            </a:r>
          </a:p>
          <a:p>
            <a:pPr marL="285750" indent="-285750">
              <a:lnSpc>
                <a:spcPct val="150000"/>
              </a:lnSpc>
              <a:spcAft>
                <a:spcPts val="200"/>
              </a:spcAft>
              <a:buFont typeface="Arial"/>
              <a:buChar char="•"/>
            </a:pPr>
            <a:r>
              <a:rPr lang="en-GB" sz="2000" dirty="0">
                <a:solidFill>
                  <a:schemeClr val="accent5"/>
                </a:solidFill>
              </a:rPr>
              <a:t>Model performance is significantly higher (min: 11% and max: 13% ) for Patients with notes when they are engaged.</a:t>
            </a:r>
          </a:p>
        </p:txBody>
      </p:sp>
      <p:graphicFrame>
        <p:nvGraphicFramePr>
          <p:cNvPr id="7" name="Table 6">
            <a:extLst>
              <a:ext uri="{FF2B5EF4-FFF2-40B4-BE49-F238E27FC236}">
                <a16:creationId xmlns:a16="http://schemas.microsoft.com/office/drawing/2014/main" id="{675734E6-8F1D-FD02-A649-61CF218760F4}"/>
              </a:ext>
            </a:extLst>
          </p:cNvPr>
          <p:cNvGraphicFramePr>
            <a:graphicFrameLocks noGrp="1"/>
          </p:cNvGraphicFramePr>
          <p:nvPr>
            <p:extLst>
              <p:ext uri="{D42A27DB-BD31-4B8C-83A1-F6EECF244321}">
                <p14:modId xmlns:p14="http://schemas.microsoft.com/office/powerpoint/2010/main" val="2918876794"/>
              </p:ext>
            </p:extLst>
          </p:nvPr>
        </p:nvGraphicFramePr>
        <p:xfrm>
          <a:off x="1005840" y="3525520"/>
          <a:ext cx="10566380" cy="2653350"/>
        </p:xfrm>
        <a:graphic>
          <a:graphicData uri="http://schemas.openxmlformats.org/drawingml/2006/table">
            <a:tbl>
              <a:tblPr bandRow="1">
                <a:tableStyleId>{5C22544A-7EE6-4342-B048-85BDC9FD1C3A}</a:tableStyleId>
              </a:tblPr>
              <a:tblGrid>
                <a:gridCol w="2113276">
                  <a:extLst>
                    <a:ext uri="{9D8B030D-6E8A-4147-A177-3AD203B41FA5}">
                      <a16:colId xmlns:a16="http://schemas.microsoft.com/office/drawing/2014/main" val="1471645396"/>
                    </a:ext>
                  </a:extLst>
                </a:gridCol>
                <a:gridCol w="2113276">
                  <a:extLst>
                    <a:ext uri="{9D8B030D-6E8A-4147-A177-3AD203B41FA5}">
                      <a16:colId xmlns:a16="http://schemas.microsoft.com/office/drawing/2014/main" val="3986604702"/>
                    </a:ext>
                  </a:extLst>
                </a:gridCol>
                <a:gridCol w="2113276">
                  <a:extLst>
                    <a:ext uri="{9D8B030D-6E8A-4147-A177-3AD203B41FA5}">
                      <a16:colId xmlns:a16="http://schemas.microsoft.com/office/drawing/2014/main" val="1016787647"/>
                    </a:ext>
                  </a:extLst>
                </a:gridCol>
                <a:gridCol w="2113276">
                  <a:extLst>
                    <a:ext uri="{9D8B030D-6E8A-4147-A177-3AD203B41FA5}">
                      <a16:colId xmlns:a16="http://schemas.microsoft.com/office/drawing/2014/main" val="3028859255"/>
                    </a:ext>
                  </a:extLst>
                </a:gridCol>
                <a:gridCol w="2113276">
                  <a:extLst>
                    <a:ext uri="{9D8B030D-6E8A-4147-A177-3AD203B41FA5}">
                      <a16:colId xmlns:a16="http://schemas.microsoft.com/office/drawing/2014/main" val="2804691499"/>
                    </a:ext>
                  </a:extLst>
                </a:gridCol>
              </a:tblGrid>
              <a:tr h="530670">
                <a:tc>
                  <a:txBody>
                    <a:bodyPr/>
                    <a:lstStyle/>
                    <a:p>
                      <a:pPr algn="ctr" fontAlgn="ctr">
                        <a:buNone/>
                      </a:pPr>
                      <a:r>
                        <a:rPr lang="en-GB" sz="1400" b="1" i="0" u="none" strike="noStrike" dirty="0">
                          <a:solidFill>
                            <a:srgbClr val="FFFFFF"/>
                          </a:solidFill>
                          <a:effectLst/>
                          <a:latin typeface="Aptos"/>
                        </a:rPr>
                        <a:t>Patient Subset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gridSpan="2">
                  <a:txBody>
                    <a:bodyPr/>
                    <a:lstStyle/>
                    <a:p>
                      <a:pPr algn="ctr" fontAlgn="ctr">
                        <a:buNone/>
                      </a:pPr>
                      <a:r>
                        <a:rPr lang="en-GB" sz="1400" b="1" i="0" u="none" strike="noStrike" dirty="0">
                          <a:solidFill>
                            <a:srgbClr val="FFFFFF"/>
                          </a:solidFill>
                          <a:effectLst/>
                          <a:latin typeface="Aptos"/>
                        </a:rPr>
                        <a:t>All Patients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hMerge="1">
                  <a:txBody>
                    <a:bodyPr/>
                    <a:lstStyle/>
                    <a:p>
                      <a:endParaRPr lang="en-GB"/>
                    </a:p>
                  </a:txBody>
                  <a:tcPr/>
                </a:tc>
                <a:tc gridSpan="2">
                  <a:txBody>
                    <a:bodyPr/>
                    <a:lstStyle/>
                    <a:p>
                      <a:pPr algn="ctr" fontAlgn="ctr">
                        <a:buNone/>
                      </a:pPr>
                      <a:r>
                        <a:rPr lang="en-GB" sz="1400" b="1" i="0" u="none" strike="noStrike" dirty="0">
                          <a:solidFill>
                            <a:srgbClr val="FFFFFF"/>
                          </a:solidFill>
                          <a:effectLst/>
                          <a:latin typeface="Aptos"/>
                        </a:rPr>
                        <a:t>Patients with Notes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hMerge="1">
                  <a:txBody>
                    <a:bodyPr/>
                    <a:lstStyle/>
                    <a:p>
                      <a:endParaRPr lang="en-GB"/>
                    </a:p>
                  </a:txBody>
                  <a:tcPr/>
                </a:tc>
                <a:extLst>
                  <a:ext uri="{0D108BD9-81ED-4DB2-BD59-A6C34878D82A}">
                    <a16:rowId xmlns:a16="http://schemas.microsoft.com/office/drawing/2014/main" val="3152135264"/>
                  </a:ext>
                </a:extLst>
              </a:tr>
              <a:tr h="530670">
                <a:tc>
                  <a:txBody>
                    <a:bodyPr/>
                    <a:lstStyle/>
                    <a:p>
                      <a:pPr algn="ctr" fontAlgn="ctr">
                        <a:buNone/>
                      </a:pPr>
                      <a:r>
                        <a:rPr lang="en-GB" sz="1400" b="1" i="0" u="none" strike="noStrike" dirty="0">
                          <a:solidFill>
                            <a:srgbClr val="FFFFFF"/>
                          </a:solidFill>
                          <a:effectLst/>
                          <a:latin typeface="Aptos"/>
                        </a:rPr>
                        <a:t>Feature Subset/ Engaged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dirty="0">
                          <a:solidFill>
                            <a:srgbClr val="FFFFFF"/>
                          </a:solidFill>
                          <a:effectLst/>
                          <a:latin typeface="Aptos"/>
                        </a:rPr>
                        <a:t>Not engaged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dirty="0">
                          <a:solidFill>
                            <a:srgbClr val="FFFFFF"/>
                          </a:solidFill>
                          <a:effectLst/>
                          <a:latin typeface="Aptos"/>
                        </a:rPr>
                        <a:t>Engaged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dirty="0">
                          <a:solidFill>
                            <a:srgbClr val="FFFFFF"/>
                          </a:solidFill>
                          <a:effectLst/>
                          <a:latin typeface="Aptos"/>
                        </a:rPr>
                        <a:t>Not engaged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dirty="0">
                          <a:solidFill>
                            <a:srgbClr val="FFFFFF"/>
                          </a:solidFill>
                          <a:effectLst/>
                          <a:latin typeface="Aptos"/>
                        </a:rPr>
                        <a:t>Engaged</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extLst>
                  <a:ext uri="{0D108BD9-81ED-4DB2-BD59-A6C34878D82A}">
                    <a16:rowId xmlns:a16="http://schemas.microsoft.com/office/drawing/2014/main" val="4287481410"/>
                  </a:ext>
                </a:extLst>
              </a:tr>
              <a:tr h="530670">
                <a:tc>
                  <a:txBody>
                    <a:bodyPr/>
                    <a:lstStyle/>
                    <a:p>
                      <a:pPr algn="l" fontAlgn="ctr">
                        <a:buNone/>
                      </a:pPr>
                      <a:r>
                        <a:rPr lang="en-GB" sz="1400" b="0" i="0" u="none" strike="noStrike" dirty="0">
                          <a:solidFill>
                            <a:srgbClr val="000000"/>
                          </a:solidFill>
                          <a:effectLst/>
                          <a:latin typeface="Aptos"/>
                        </a:rPr>
                        <a:t>Demo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rgbClr val="000000"/>
                          </a:solidFill>
                          <a:effectLst/>
                          <a:latin typeface="Aptos"/>
                        </a:rPr>
                        <a:t>0.60 (0.01)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rgbClr val="000000"/>
                          </a:solidFill>
                          <a:effectLst/>
                          <a:latin typeface="Aptos"/>
                        </a:rPr>
                        <a:t>0.58 (0.02)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rtl="0" eaLnBrk="1" fontAlgn="ctr" latinLnBrk="0" hangingPunct="1">
                        <a:buNone/>
                      </a:pPr>
                      <a:r>
                        <a:rPr lang="en-GB" sz="2000" kern="1200" dirty="0">
                          <a:solidFill>
                            <a:schemeClr val="accent5"/>
                          </a:solidFill>
                          <a:latin typeface="+mn-lt"/>
                          <a:ea typeface="+mn-ea"/>
                          <a:cs typeface="+mn-cs"/>
                        </a:rPr>
                        <a:t>0.55 (0.02)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0.66 (0.01)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155955"/>
                  </a:ext>
                </a:extLst>
              </a:tr>
              <a:tr h="530670">
                <a:tc>
                  <a:txBody>
                    <a:bodyPr/>
                    <a:lstStyle/>
                    <a:p>
                      <a:pPr algn="l" fontAlgn="ctr">
                        <a:buNone/>
                      </a:pPr>
                      <a:r>
                        <a:rPr lang="en-GB" sz="1400" b="0" i="0" u="none" strike="noStrike" dirty="0">
                          <a:solidFill>
                            <a:srgbClr val="000000"/>
                          </a:solidFill>
                          <a:effectLst/>
                          <a:latin typeface="Aptos"/>
                        </a:rPr>
                        <a:t>Demo + Other Tabular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rgbClr val="000000"/>
                          </a:solidFill>
                          <a:effectLst/>
                          <a:latin typeface="Aptos"/>
                        </a:rPr>
                        <a:t>0.65 (0.02)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rgbClr val="000000"/>
                          </a:solidFill>
                          <a:effectLst/>
                          <a:latin typeface="Aptos"/>
                        </a:rPr>
                        <a:t>0.65 (0.03)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0.57 (0.01)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0.70 (0.01)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4747689"/>
                  </a:ext>
                </a:extLst>
              </a:tr>
              <a:tr h="530670">
                <a:tc>
                  <a:txBody>
                    <a:bodyPr/>
                    <a:lstStyle/>
                    <a:p>
                      <a:pPr algn="l" fontAlgn="ctr">
                        <a:buNone/>
                      </a:pPr>
                      <a:r>
                        <a:rPr lang="en-GB" sz="1400" b="0" i="0" u="none" strike="noStrike" dirty="0">
                          <a:solidFill>
                            <a:srgbClr val="000000"/>
                          </a:solidFill>
                          <a:effectLst/>
                          <a:latin typeface="Aptos"/>
                        </a:rPr>
                        <a:t>Demo + Other Tabular + Notes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2000" kern="1200" dirty="0">
                          <a:solidFill>
                            <a:srgbClr val="3D22F0"/>
                          </a:solidFill>
                          <a:latin typeface="+mn-lt"/>
                          <a:ea typeface="+mn-ea"/>
                          <a:cs typeface="+mn-cs"/>
                        </a:rPr>
                        <a:t>0.66 (0.02)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2000" kern="1200" dirty="0">
                          <a:solidFill>
                            <a:srgbClr val="3D22F0"/>
                          </a:solidFill>
                          <a:latin typeface="+mn-lt"/>
                          <a:ea typeface="+mn-ea"/>
                          <a:cs typeface="+mn-cs"/>
                        </a:rPr>
                        <a:t>0.70 (0.02)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0.60 (0.01)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0.71 (0.02)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220727"/>
                  </a:ext>
                </a:extLst>
              </a:tr>
            </a:tbl>
          </a:graphicData>
        </a:graphic>
      </p:graphicFrame>
    </p:spTree>
    <p:extLst>
      <p:ext uri="{BB962C8B-B14F-4D97-AF65-F5344CB8AC3E}">
        <p14:creationId xmlns:p14="http://schemas.microsoft.com/office/powerpoint/2010/main" val="4090942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6E068-5D1E-D3CB-C8FA-A5A94B7FB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DC170-20C7-C67E-D12A-976F4E4B6664}"/>
              </a:ext>
            </a:extLst>
          </p:cNvPr>
          <p:cNvSpPr>
            <a:spLocks noGrp="1"/>
          </p:cNvSpPr>
          <p:nvPr>
            <p:ph type="ctrTitle"/>
          </p:nvPr>
        </p:nvSpPr>
        <p:spPr>
          <a:xfrm>
            <a:off x="747253" y="176981"/>
            <a:ext cx="10287492" cy="915055"/>
          </a:xfrm>
        </p:spPr>
        <p:txBody>
          <a:bodyPr vert="horz" lIns="91440" tIns="45720" rIns="91440" bIns="45720" rtlCol="0" anchor="b">
            <a:noAutofit/>
          </a:bodyPr>
          <a:lstStyle/>
          <a:p>
            <a:pPr algn="l"/>
            <a:r>
              <a:rPr lang="en-US" sz="3600" dirty="0"/>
              <a:t>Findings – Feature subset/ Patient subset &amp; Engaged</a:t>
            </a:r>
          </a:p>
        </p:txBody>
      </p:sp>
      <p:cxnSp>
        <p:nvCxnSpPr>
          <p:cNvPr id="5" name="Straight Connector 4">
            <a:extLst>
              <a:ext uri="{FF2B5EF4-FFF2-40B4-BE49-F238E27FC236}">
                <a16:creationId xmlns:a16="http://schemas.microsoft.com/office/drawing/2014/main" id="{5AC179C7-1C0B-9974-687B-F5F54A9993D6}"/>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2068FFB-D350-E10C-2870-4D9D50C1D4CF}"/>
              </a:ext>
            </a:extLst>
          </p:cNvPr>
          <p:cNvSpPr txBox="1"/>
          <p:nvPr/>
        </p:nvSpPr>
        <p:spPr>
          <a:xfrm>
            <a:off x="747091" y="1356590"/>
            <a:ext cx="10886932" cy="2407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spcAft>
                <a:spcPts val="200"/>
              </a:spcAft>
              <a:buFont typeface="Arial"/>
              <a:buChar char="•"/>
            </a:pPr>
            <a:r>
              <a:rPr lang="en-GB" sz="2000" dirty="0"/>
              <a:t>Performance of best model – </a:t>
            </a:r>
            <a:r>
              <a:rPr lang="en-GB" sz="2000" b="1" dirty="0" err="1"/>
              <a:t>XGBoost</a:t>
            </a:r>
            <a:endParaRPr lang="en-GB" sz="2000" b="1" err="1"/>
          </a:p>
          <a:p>
            <a:pPr marL="285750" indent="-285750">
              <a:lnSpc>
                <a:spcPct val="150000"/>
              </a:lnSpc>
              <a:spcAft>
                <a:spcPts val="200"/>
              </a:spcAft>
              <a:buFont typeface="Arial,Sans-Serif"/>
              <a:buChar char="•"/>
            </a:pPr>
            <a:r>
              <a:rPr lang="en-GB" sz="2000" dirty="0">
                <a:solidFill>
                  <a:srgbClr val="3D22F0"/>
                </a:solidFill>
              </a:rPr>
              <a:t>Every single type of patients are improving by adding notes </a:t>
            </a:r>
            <a:r>
              <a:rPr lang="en-GB" sz="2000" dirty="0" err="1">
                <a:solidFill>
                  <a:srgbClr val="3D22F0"/>
                </a:solidFill>
              </a:rPr>
              <a:t>atmost</a:t>
            </a:r>
            <a:r>
              <a:rPr lang="en-GB" sz="2000" dirty="0">
                <a:solidFill>
                  <a:srgbClr val="3D22F0"/>
                </a:solidFill>
              </a:rPr>
              <a:t> by 11% (except for All not engaged patients)</a:t>
            </a:r>
            <a:endParaRPr lang="en-US" sz="2000" dirty="0">
              <a:solidFill>
                <a:srgbClr val="3D22F0"/>
              </a:solidFill>
            </a:endParaRPr>
          </a:p>
          <a:p>
            <a:pPr marL="285750" indent="-285750">
              <a:lnSpc>
                <a:spcPct val="150000"/>
              </a:lnSpc>
              <a:spcAft>
                <a:spcPts val="200"/>
              </a:spcAft>
              <a:buFont typeface="Arial,Sans-Serif"/>
              <a:buChar char="•"/>
            </a:pPr>
            <a:r>
              <a:rPr lang="en-GB" sz="2000" dirty="0">
                <a:solidFill>
                  <a:schemeClr val="accent5"/>
                </a:solidFill>
              </a:rPr>
              <a:t>Model performance is significantly higher (12 - 13% ) for Patients with notes when they are engaged.</a:t>
            </a:r>
            <a:endParaRPr lang="en-US" sz="2000">
              <a:solidFill>
                <a:schemeClr val="accent5"/>
              </a:solidFill>
            </a:endParaRPr>
          </a:p>
        </p:txBody>
      </p:sp>
      <p:graphicFrame>
        <p:nvGraphicFramePr>
          <p:cNvPr id="7" name="Table 6">
            <a:extLst>
              <a:ext uri="{FF2B5EF4-FFF2-40B4-BE49-F238E27FC236}">
                <a16:creationId xmlns:a16="http://schemas.microsoft.com/office/drawing/2014/main" id="{1AA6DBB7-6FA2-BFA9-616F-59FE4F97F25F}"/>
              </a:ext>
            </a:extLst>
          </p:cNvPr>
          <p:cNvGraphicFramePr>
            <a:graphicFrameLocks noGrp="1"/>
          </p:cNvGraphicFramePr>
          <p:nvPr>
            <p:extLst>
              <p:ext uri="{D42A27DB-BD31-4B8C-83A1-F6EECF244321}">
                <p14:modId xmlns:p14="http://schemas.microsoft.com/office/powerpoint/2010/main" val="3239289963"/>
              </p:ext>
            </p:extLst>
          </p:nvPr>
        </p:nvGraphicFramePr>
        <p:xfrm>
          <a:off x="1005840" y="3921760"/>
          <a:ext cx="10490200" cy="2349144"/>
        </p:xfrm>
        <a:graphic>
          <a:graphicData uri="http://schemas.openxmlformats.org/drawingml/2006/table">
            <a:tbl>
              <a:tblPr bandRow="1">
                <a:tableStyleId>{5C22544A-7EE6-4342-B048-85BDC9FD1C3A}</a:tableStyleId>
              </a:tblPr>
              <a:tblGrid>
                <a:gridCol w="2098040">
                  <a:extLst>
                    <a:ext uri="{9D8B030D-6E8A-4147-A177-3AD203B41FA5}">
                      <a16:colId xmlns:a16="http://schemas.microsoft.com/office/drawing/2014/main" val="205773879"/>
                    </a:ext>
                  </a:extLst>
                </a:gridCol>
                <a:gridCol w="2098040">
                  <a:extLst>
                    <a:ext uri="{9D8B030D-6E8A-4147-A177-3AD203B41FA5}">
                      <a16:colId xmlns:a16="http://schemas.microsoft.com/office/drawing/2014/main" val="2673431158"/>
                    </a:ext>
                  </a:extLst>
                </a:gridCol>
                <a:gridCol w="2098040">
                  <a:extLst>
                    <a:ext uri="{9D8B030D-6E8A-4147-A177-3AD203B41FA5}">
                      <a16:colId xmlns:a16="http://schemas.microsoft.com/office/drawing/2014/main" val="1055970398"/>
                    </a:ext>
                  </a:extLst>
                </a:gridCol>
                <a:gridCol w="2098040">
                  <a:extLst>
                    <a:ext uri="{9D8B030D-6E8A-4147-A177-3AD203B41FA5}">
                      <a16:colId xmlns:a16="http://schemas.microsoft.com/office/drawing/2014/main" val="1289085652"/>
                    </a:ext>
                  </a:extLst>
                </a:gridCol>
                <a:gridCol w="2098040">
                  <a:extLst>
                    <a:ext uri="{9D8B030D-6E8A-4147-A177-3AD203B41FA5}">
                      <a16:colId xmlns:a16="http://schemas.microsoft.com/office/drawing/2014/main" val="3517587343"/>
                    </a:ext>
                  </a:extLst>
                </a:gridCol>
              </a:tblGrid>
              <a:tr h="467081">
                <a:tc>
                  <a:txBody>
                    <a:bodyPr/>
                    <a:lstStyle/>
                    <a:p>
                      <a:pPr algn="ctr" fontAlgn="ctr">
                        <a:buNone/>
                      </a:pPr>
                      <a:r>
                        <a:rPr lang="en-GB" sz="1400" b="1" i="0" u="none" strike="noStrike" dirty="0">
                          <a:solidFill>
                            <a:srgbClr val="FFFFFF"/>
                          </a:solidFill>
                          <a:effectLst/>
                          <a:latin typeface="Aptos"/>
                        </a:rPr>
                        <a:t>Patient Subset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gridSpan="2">
                  <a:txBody>
                    <a:bodyPr/>
                    <a:lstStyle/>
                    <a:p>
                      <a:pPr algn="ctr" fontAlgn="ctr">
                        <a:buNone/>
                      </a:pPr>
                      <a:r>
                        <a:rPr lang="en-GB" sz="1400" b="1" i="0" u="none" strike="noStrike" dirty="0">
                          <a:solidFill>
                            <a:srgbClr val="FFFFFF"/>
                          </a:solidFill>
                          <a:effectLst/>
                          <a:latin typeface="Aptos"/>
                        </a:rPr>
                        <a:t>All Patients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hMerge="1">
                  <a:txBody>
                    <a:bodyPr/>
                    <a:lstStyle/>
                    <a:p>
                      <a:endParaRPr lang="en-GB"/>
                    </a:p>
                  </a:txBody>
                  <a:tcPr/>
                </a:tc>
                <a:tc gridSpan="2">
                  <a:txBody>
                    <a:bodyPr/>
                    <a:lstStyle/>
                    <a:p>
                      <a:pPr algn="ctr" fontAlgn="ctr">
                        <a:buNone/>
                      </a:pPr>
                      <a:r>
                        <a:rPr lang="en-GB" sz="1400" b="1" i="0" u="none" strike="noStrike" dirty="0">
                          <a:solidFill>
                            <a:srgbClr val="FFFFFF"/>
                          </a:solidFill>
                          <a:effectLst/>
                          <a:latin typeface="Aptos"/>
                        </a:rPr>
                        <a:t>Patients with Notes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hMerge="1">
                  <a:txBody>
                    <a:bodyPr/>
                    <a:lstStyle/>
                    <a:p>
                      <a:endParaRPr lang="en-GB"/>
                    </a:p>
                  </a:txBody>
                  <a:tcPr/>
                </a:tc>
                <a:extLst>
                  <a:ext uri="{0D108BD9-81ED-4DB2-BD59-A6C34878D82A}">
                    <a16:rowId xmlns:a16="http://schemas.microsoft.com/office/drawing/2014/main" val="1241065783"/>
                  </a:ext>
                </a:extLst>
              </a:tr>
              <a:tr h="467081">
                <a:tc>
                  <a:txBody>
                    <a:bodyPr/>
                    <a:lstStyle/>
                    <a:p>
                      <a:pPr algn="ctr" fontAlgn="ctr">
                        <a:buNone/>
                      </a:pPr>
                      <a:r>
                        <a:rPr lang="en-GB" sz="1400" b="1" i="0" u="none" strike="noStrike" dirty="0">
                          <a:solidFill>
                            <a:srgbClr val="FFFFFF"/>
                          </a:solidFill>
                          <a:effectLst/>
                          <a:latin typeface="Aptos"/>
                        </a:rPr>
                        <a:t>Feature Subset/ Engaged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dirty="0">
                          <a:solidFill>
                            <a:srgbClr val="FFFFFF"/>
                          </a:solidFill>
                          <a:effectLst/>
                          <a:latin typeface="Aptos"/>
                        </a:rPr>
                        <a:t>Not engaged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dirty="0">
                          <a:solidFill>
                            <a:srgbClr val="FFFFFF"/>
                          </a:solidFill>
                          <a:effectLst/>
                          <a:latin typeface="Aptos"/>
                        </a:rPr>
                        <a:t>Engaged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dirty="0">
                          <a:solidFill>
                            <a:srgbClr val="FFFFFF"/>
                          </a:solidFill>
                          <a:effectLst/>
                          <a:latin typeface="Aptos"/>
                        </a:rPr>
                        <a:t>Not engaged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dirty="0">
                          <a:solidFill>
                            <a:srgbClr val="FFFFFF"/>
                          </a:solidFill>
                          <a:effectLst/>
                          <a:latin typeface="Aptos"/>
                        </a:rPr>
                        <a:t>Engaged</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extLst>
                  <a:ext uri="{0D108BD9-81ED-4DB2-BD59-A6C34878D82A}">
                    <a16:rowId xmlns:a16="http://schemas.microsoft.com/office/drawing/2014/main" val="2992643040"/>
                  </a:ext>
                </a:extLst>
              </a:tr>
              <a:tr h="467081">
                <a:tc>
                  <a:txBody>
                    <a:bodyPr/>
                    <a:lstStyle/>
                    <a:p>
                      <a:pPr algn="l" fontAlgn="ctr">
                        <a:buNone/>
                      </a:pPr>
                      <a:r>
                        <a:rPr lang="en-GB" sz="1400" b="0" i="0" u="none" strike="noStrike" dirty="0">
                          <a:solidFill>
                            <a:srgbClr val="000000"/>
                          </a:solidFill>
                          <a:effectLst/>
                          <a:latin typeface="Aptos"/>
                        </a:rPr>
                        <a:t>Demo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rgbClr val="000000"/>
                          </a:solidFill>
                          <a:effectLst/>
                          <a:latin typeface="Aptos"/>
                        </a:rPr>
                        <a:t>0.61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rgbClr val="000000"/>
                          </a:solidFill>
                          <a:effectLst/>
                          <a:latin typeface="Aptos"/>
                        </a:rPr>
                        <a:t>0.57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2361601"/>
                  </a:ext>
                </a:extLst>
              </a:tr>
              <a:tr h="467081">
                <a:tc>
                  <a:txBody>
                    <a:bodyPr/>
                    <a:lstStyle/>
                    <a:p>
                      <a:pPr algn="l" fontAlgn="ctr">
                        <a:buNone/>
                      </a:pPr>
                      <a:r>
                        <a:rPr lang="en-GB" sz="1400" b="0" i="0" u="none" strike="noStrike" dirty="0">
                          <a:solidFill>
                            <a:srgbClr val="000000"/>
                          </a:solidFill>
                          <a:effectLst/>
                          <a:latin typeface="Aptos"/>
                        </a:rPr>
                        <a:t>Demo + Other Tabular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rgbClr val="000000"/>
                          </a:solidFill>
                          <a:effectLst/>
                          <a:latin typeface="Aptos"/>
                        </a:rPr>
                        <a:t>0.66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rgbClr val="000000"/>
                          </a:solidFill>
                          <a:effectLst/>
                          <a:latin typeface="Aptos"/>
                        </a:rPr>
                        <a:t>0.61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2011229"/>
                  </a:ext>
                </a:extLst>
              </a:tr>
              <a:tr h="480820">
                <a:tc>
                  <a:txBody>
                    <a:bodyPr/>
                    <a:lstStyle/>
                    <a:p>
                      <a:pPr algn="l" fontAlgn="ctr">
                        <a:buNone/>
                      </a:pPr>
                      <a:r>
                        <a:rPr lang="en-GB" sz="1400" b="0" i="0" u="none" strike="noStrike" dirty="0">
                          <a:solidFill>
                            <a:srgbClr val="000000"/>
                          </a:solidFill>
                          <a:effectLst/>
                          <a:latin typeface="Aptos"/>
                        </a:rPr>
                        <a:t>Demo + Other Tabular + Notes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2000" kern="1200" dirty="0">
                          <a:solidFill>
                            <a:srgbClr val="3D22F0"/>
                          </a:solidFill>
                          <a:latin typeface="+mn-lt"/>
                          <a:ea typeface="+mn-ea"/>
                          <a:cs typeface="+mn-cs"/>
                        </a:rPr>
                        <a:t>0.66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2000" kern="1200" dirty="0">
                          <a:solidFill>
                            <a:srgbClr val="3D22F0"/>
                          </a:solidFill>
                          <a:latin typeface="+mn-lt"/>
                          <a:ea typeface="+mn-ea"/>
                          <a:cs typeface="+mn-cs"/>
                        </a:rPr>
                        <a:t>0.72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accent5"/>
                          </a:solidFill>
                          <a:latin typeface="+mn-lt"/>
                          <a:ea typeface="+mn-ea"/>
                          <a:cs typeface="+mn-cs"/>
                        </a:rPr>
                        <a:t>0.73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1512401"/>
                  </a:ext>
                </a:extLst>
              </a:tr>
            </a:tbl>
          </a:graphicData>
        </a:graphic>
      </p:graphicFrame>
    </p:spTree>
    <p:extLst>
      <p:ext uri="{BB962C8B-B14F-4D97-AF65-F5344CB8AC3E}">
        <p14:creationId xmlns:p14="http://schemas.microsoft.com/office/powerpoint/2010/main" val="194101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Age vs Notes</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a:extLst>
              <a:ext uri="{FF2B5EF4-FFF2-40B4-BE49-F238E27FC236}">
                <a16:creationId xmlns:a16="http://schemas.microsoft.com/office/drawing/2014/main" id="{16CB84EE-9682-D330-FB9C-57BEE19FD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099" y="2161645"/>
            <a:ext cx="10104446" cy="2706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911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A50BD-DD33-C33C-1301-96BB0ACDAF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20BEA-592E-04B4-5E7E-686119E3198C}"/>
              </a:ext>
            </a:extLst>
          </p:cNvPr>
          <p:cNvSpPr>
            <a:spLocks noGrp="1"/>
          </p:cNvSpPr>
          <p:nvPr>
            <p:ph type="ctrTitle"/>
          </p:nvPr>
        </p:nvSpPr>
        <p:spPr>
          <a:xfrm>
            <a:off x="747253" y="176981"/>
            <a:ext cx="10287492" cy="915055"/>
          </a:xfrm>
        </p:spPr>
        <p:txBody>
          <a:bodyPr>
            <a:normAutofit/>
          </a:bodyPr>
          <a:lstStyle/>
          <a:p>
            <a:pPr algn="l"/>
            <a:r>
              <a:rPr lang="en-US" sz="4400" dirty="0"/>
              <a:t>Last Week Recap</a:t>
            </a:r>
            <a:endParaRPr lang="en-US" dirty="0"/>
          </a:p>
        </p:txBody>
      </p:sp>
      <p:cxnSp>
        <p:nvCxnSpPr>
          <p:cNvPr id="5" name="Straight Connector 4">
            <a:extLst>
              <a:ext uri="{FF2B5EF4-FFF2-40B4-BE49-F238E27FC236}">
                <a16:creationId xmlns:a16="http://schemas.microsoft.com/office/drawing/2014/main" id="{221499F8-1901-333C-4B18-738E4F307968}"/>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E5F10FA-8622-D6B1-0056-4BFC7A212173}"/>
              </a:ext>
            </a:extLst>
          </p:cNvPr>
          <p:cNvSpPr txBox="1"/>
          <p:nvPr/>
        </p:nvSpPr>
        <p:spPr>
          <a:xfrm>
            <a:off x="747091" y="1424829"/>
            <a:ext cx="89535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200"/>
              </a:spcAft>
              <a:buFont typeface="Arial"/>
              <a:buChar char="•"/>
            </a:pPr>
            <a:r>
              <a:rPr lang="en-GB" sz="2000" dirty="0"/>
              <a:t>ROC-AUC metric summarization</a:t>
            </a:r>
          </a:p>
          <a:p>
            <a:pPr marL="342900" indent="-342900">
              <a:lnSpc>
                <a:spcPct val="150000"/>
              </a:lnSpc>
              <a:spcAft>
                <a:spcPts val="200"/>
              </a:spcAft>
              <a:buFont typeface="Arial"/>
              <a:buChar char="•"/>
            </a:pPr>
            <a:r>
              <a:rPr lang="en-GB" sz="2000" dirty="0"/>
              <a:t>Feature Selection – Not improving the ROC-AUC metric</a:t>
            </a:r>
          </a:p>
          <a:p>
            <a:pPr marL="285750" indent="-285750">
              <a:spcAft>
                <a:spcPts val="400"/>
              </a:spcAft>
              <a:buFont typeface="Arial"/>
              <a:buChar char="•"/>
            </a:pPr>
            <a:r>
              <a:rPr lang="en-GB" sz="2000" dirty="0"/>
              <a:t>Best performance - </a:t>
            </a:r>
            <a:r>
              <a:rPr lang="en-GB" sz="2000" dirty="0" err="1"/>
              <a:t>XGBoost</a:t>
            </a:r>
            <a:endParaRPr lang="en-GB" sz="2000" dirty="0"/>
          </a:p>
          <a:p>
            <a:pPr marL="285750" indent="-285750">
              <a:spcAft>
                <a:spcPts val="400"/>
              </a:spcAft>
              <a:buFont typeface="Arial"/>
              <a:buChar char="•"/>
            </a:pPr>
            <a:endParaRPr lang="en-GB" sz="2000" dirty="0"/>
          </a:p>
          <a:p>
            <a:pPr marL="285750" indent="-285750">
              <a:spcAft>
                <a:spcPts val="400"/>
              </a:spcAft>
              <a:buFont typeface="Arial,Sans-Serif"/>
              <a:buChar char="•"/>
            </a:pPr>
            <a:r>
              <a:rPr lang="en-GB" sz="2000" dirty="0">
                <a:solidFill>
                  <a:srgbClr val="0070C0"/>
                </a:solidFill>
              </a:rPr>
              <a:t>Include # of samples in each of the combinations</a:t>
            </a:r>
            <a:endParaRPr lang="en-US" sz="2000" dirty="0">
              <a:solidFill>
                <a:srgbClr val="000000"/>
              </a:solidFill>
            </a:endParaRPr>
          </a:p>
          <a:p>
            <a:pPr marL="285750" indent="-285750">
              <a:spcAft>
                <a:spcPts val="400"/>
              </a:spcAft>
              <a:buFont typeface="Arial"/>
              <a:buChar char="•"/>
            </a:pPr>
            <a:r>
              <a:rPr lang="en-GB" sz="2000" dirty="0">
                <a:solidFill>
                  <a:srgbClr val="0070C0"/>
                </a:solidFill>
              </a:rPr>
              <a:t>Include Sensitivity in the performance metrics (Poor performance)</a:t>
            </a:r>
            <a:endParaRPr lang="en-GB" dirty="0"/>
          </a:p>
          <a:p>
            <a:pPr marL="285750" indent="-285750">
              <a:spcAft>
                <a:spcPts val="400"/>
              </a:spcAft>
              <a:buFont typeface="Arial"/>
              <a:buChar char="•"/>
            </a:pPr>
            <a:r>
              <a:rPr lang="en-GB" sz="2000" dirty="0">
                <a:solidFill>
                  <a:srgbClr val="0070C0"/>
                </a:solidFill>
              </a:rPr>
              <a:t>Research Symposium Poster</a:t>
            </a:r>
          </a:p>
          <a:p>
            <a:pPr marL="285750" indent="-285750">
              <a:spcAft>
                <a:spcPts val="400"/>
              </a:spcAft>
              <a:buFont typeface="Arial"/>
              <a:buChar char="•"/>
            </a:pPr>
            <a:r>
              <a:rPr lang="en-GB" sz="2000" dirty="0">
                <a:solidFill>
                  <a:srgbClr val="0070C0"/>
                </a:solidFill>
              </a:rPr>
              <a:t>Replace TF-IDF with BERT embeddings </a:t>
            </a:r>
          </a:p>
        </p:txBody>
      </p:sp>
    </p:spTree>
    <p:extLst>
      <p:ext uri="{BB962C8B-B14F-4D97-AF65-F5344CB8AC3E}">
        <p14:creationId xmlns:p14="http://schemas.microsoft.com/office/powerpoint/2010/main" val="2167495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F7368-E266-6A87-67AB-9ECFE4AC3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D9DC8-2F30-986C-38C8-CF9F0A706A83}"/>
              </a:ext>
            </a:extLst>
          </p:cNvPr>
          <p:cNvSpPr>
            <a:spLocks noGrp="1"/>
          </p:cNvSpPr>
          <p:nvPr>
            <p:ph type="ctrTitle"/>
          </p:nvPr>
        </p:nvSpPr>
        <p:spPr>
          <a:xfrm>
            <a:off x="747253" y="176981"/>
            <a:ext cx="10287492" cy="915055"/>
          </a:xfrm>
        </p:spPr>
        <p:txBody>
          <a:bodyPr vert="horz" lIns="91440" tIns="45720" rIns="91440" bIns="45720" rtlCol="0" anchor="b">
            <a:noAutofit/>
          </a:bodyPr>
          <a:lstStyle/>
          <a:p>
            <a:pPr algn="l"/>
            <a:r>
              <a:rPr lang="en-US" sz="3600" dirty="0"/>
              <a:t>Findings – Feature subset/ Patient subset &amp; Engaged</a:t>
            </a:r>
          </a:p>
        </p:txBody>
      </p:sp>
      <p:cxnSp>
        <p:nvCxnSpPr>
          <p:cNvPr id="5" name="Straight Connector 4">
            <a:extLst>
              <a:ext uri="{FF2B5EF4-FFF2-40B4-BE49-F238E27FC236}">
                <a16:creationId xmlns:a16="http://schemas.microsoft.com/office/drawing/2014/main" id="{9DA5E501-3591-7C96-C79F-996C7F956F06}"/>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27F7EA5-E0F7-F10B-C548-51FCF045DC4C}"/>
              </a:ext>
            </a:extLst>
          </p:cNvPr>
          <p:cNvSpPr txBox="1"/>
          <p:nvPr/>
        </p:nvSpPr>
        <p:spPr>
          <a:xfrm>
            <a:off x="747091" y="1356590"/>
            <a:ext cx="10886932" cy="14586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spcAft>
                <a:spcPts val="200"/>
              </a:spcAft>
              <a:buFont typeface="Arial"/>
              <a:buChar char="•"/>
            </a:pPr>
            <a:r>
              <a:rPr lang="en-GB" sz="2000" dirty="0"/>
              <a:t>In all patients data, not engaged patients are dominating the engaged patients with double the number</a:t>
            </a:r>
          </a:p>
          <a:p>
            <a:pPr marL="285750" indent="-285750">
              <a:lnSpc>
                <a:spcPct val="150000"/>
              </a:lnSpc>
              <a:spcAft>
                <a:spcPts val="200"/>
              </a:spcAft>
              <a:buFont typeface="Arial"/>
              <a:buChar char="•"/>
            </a:pPr>
            <a:r>
              <a:rPr lang="en-GB" sz="2000" dirty="0">
                <a:solidFill>
                  <a:srgbClr val="000000"/>
                </a:solidFill>
              </a:rPr>
              <a:t>In patients with notes data, engaged and not engaged are almost equally distributed</a:t>
            </a:r>
          </a:p>
        </p:txBody>
      </p:sp>
      <p:graphicFrame>
        <p:nvGraphicFramePr>
          <p:cNvPr id="7" name="Table 6">
            <a:extLst>
              <a:ext uri="{FF2B5EF4-FFF2-40B4-BE49-F238E27FC236}">
                <a16:creationId xmlns:a16="http://schemas.microsoft.com/office/drawing/2014/main" id="{C9E51713-689D-A067-8E4B-6B0BAC4A673A}"/>
              </a:ext>
            </a:extLst>
          </p:cNvPr>
          <p:cNvGraphicFramePr>
            <a:graphicFrameLocks noGrp="1"/>
          </p:cNvGraphicFramePr>
          <p:nvPr>
            <p:extLst>
              <p:ext uri="{D42A27DB-BD31-4B8C-83A1-F6EECF244321}">
                <p14:modId xmlns:p14="http://schemas.microsoft.com/office/powerpoint/2010/main" val="3073488941"/>
              </p:ext>
            </p:extLst>
          </p:nvPr>
        </p:nvGraphicFramePr>
        <p:xfrm>
          <a:off x="1026160" y="3281680"/>
          <a:ext cx="10490200" cy="2349144"/>
        </p:xfrm>
        <a:graphic>
          <a:graphicData uri="http://schemas.openxmlformats.org/drawingml/2006/table">
            <a:tbl>
              <a:tblPr bandRow="1">
                <a:tableStyleId>{5C22544A-7EE6-4342-B048-85BDC9FD1C3A}</a:tableStyleId>
              </a:tblPr>
              <a:tblGrid>
                <a:gridCol w="2098040">
                  <a:extLst>
                    <a:ext uri="{9D8B030D-6E8A-4147-A177-3AD203B41FA5}">
                      <a16:colId xmlns:a16="http://schemas.microsoft.com/office/drawing/2014/main" val="205773879"/>
                    </a:ext>
                  </a:extLst>
                </a:gridCol>
                <a:gridCol w="2098040">
                  <a:extLst>
                    <a:ext uri="{9D8B030D-6E8A-4147-A177-3AD203B41FA5}">
                      <a16:colId xmlns:a16="http://schemas.microsoft.com/office/drawing/2014/main" val="2673431158"/>
                    </a:ext>
                  </a:extLst>
                </a:gridCol>
                <a:gridCol w="2098040">
                  <a:extLst>
                    <a:ext uri="{9D8B030D-6E8A-4147-A177-3AD203B41FA5}">
                      <a16:colId xmlns:a16="http://schemas.microsoft.com/office/drawing/2014/main" val="1055970398"/>
                    </a:ext>
                  </a:extLst>
                </a:gridCol>
                <a:gridCol w="2098040">
                  <a:extLst>
                    <a:ext uri="{9D8B030D-6E8A-4147-A177-3AD203B41FA5}">
                      <a16:colId xmlns:a16="http://schemas.microsoft.com/office/drawing/2014/main" val="1289085652"/>
                    </a:ext>
                  </a:extLst>
                </a:gridCol>
                <a:gridCol w="2098040">
                  <a:extLst>
                    <a:ext uri="{9D8B030D-6E8A-4147-A177-3AD203B41FA5}">
                      <a16:colId xmlns:a16="http://schemas.microsoft.com/office/drawing/2014/main" val="3517587343"/>
                    </a:ext>
                  </a:extLst>
                </a:gridCol>
              </a:tblGrid>
              <a:tr h="467081">
                <a:tc>
                  <a:txBody>
                    <a:bodyPr/>
                    <a:lstStyle/>
                    <a:p>
                      <a:pPr algn="ctr" fontAlgn="ctr">
                        <a:buNone/>
                      </a:pPr>
                      <a:r>
                        <a:rPr lang="en-GB" sz="1400" b="1" i="0" u="none" strike="noStrike" dirty="0">
                          <a:solidFill>
                            <a:srgbClr val="FFFFFF"/>
                          </a:solidFill>
                          <a:effectLst/>
                          <a:latin typeface="Aptos"/>
                        </a:rPr>
                        <a:t>Patient Subset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gridSpan="2">
                  <a:txBody>
                    <a:bodyPr/>
                    <a:lstStyle/>
                    <a:p>
                      <a:pPr algn="ctr" fontAlgn="ctr">
                        <a:buNone/>
                      </a:pPr>
                      <a:r>
                        <a:rPr lang="en-GB" sz="1400" b="1" i="0" u="none" strike="noStrike" dirty="0">
                          <a:solidFill>
                            <a:srgbClr val="FFFFFF"/>
                          </a:solidFill>
                          <a:effectLst/>
                          <a:latin typeface="Aptos"/>
                        </a:rPr>
                        <a:t>All Patients</a:t>
                      </a:r>
                      <a:r>
                        <a:rPr lang="en-GB" sz="1400" b="1" i="0" u="none" strike="noStrike" kern="1200" dirty="0">
                          <a:solidFill>
                            <a:srgbClr val="FFFFFF"/>
                          </a:solidFill>
                          <a:effectLst/>
                          <a:latin typeface="Aptos"/>
                          <a:ea typeface="+mn-ea"/>
                          <a:cs typeface="+mn-cs"/>
                        </a:rPr>
                        <a:t> (</a:t>
                      </a:r>
                      <a:r>
                        <a:rPr lang="en-GB" sz="1400" b="1" i="0" u="none" strike="noStrike" kern="1200" noProof="0" dirty="0">
                          <a:solidFill>
                            <a:srgbClr val="FFFFFF"/>
                          </a:solidFill>
                          <a:effectLst/>
                          <a:latin typeface="Aptos"/>
                          <a:ea typeface="+mn-ea"/>
                          <a:cs typeface="+mn-cs"/>
                        </a:rPr>
                        <a:t>2613 )</a:t>
                      </a:r>
                      <a:endParaRPr lang="en-GB" sz="1400" b="1" i="0" u="none" strike="noStrike" kern="1200" dirty="0">
                        <a:solidFill>
                          <a:srgbClr val="FFFFFF"/>
                        </a:solidFill>
                        <a:effectLst/>
                        <a:latin typeface="Aptos"/>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hMerge="1">
                  <a:txBody>
                    <a:bodyPr/>
                    <a:lstStyle/>
                    <a:p>
                      <a:endParaRPr lang="en-GB"/>
                    </a:p>
                  </a:txBody>
                  <a:tcPr/>
                </a:tc>
                <a:tc gridSpan="2">
                  <a:txBody>
                    <a:bodyPr/>
                    <a:lstStyle/>
                    <a:p>
                      <a:pPr algn="ctr" fontAlgn="ctr">
                        <a:buNone/>
                      </a:pPr>
                      <a:r>
                        <a:rPr lang="en-GB" sz="1400" b="1" i="0" u="none" strike="noStrike" dirty="0">
                          <a:solidFill>
                            <a:srgbClr val="FFFFFF"/>
                          </a:solidFill>
                          <a:effectLst/>
                          <a:latin typeface="Aptos"/>
                        </a:rPr>
                        <a:t>Patients with Note</a:t>
                      </a:r>
                      <a:r>
                        <a:rPr lang="en-GB" sz="1400" b="1" i="0" u="none" strike="noStrike" kern="1200" dirty="0">
                          <a:solidFill>
                            <a:srgbClr val="FFFFFF"/>
                          </a:solidFill>
                          <a:effectLst/>
                          <a:latin typeface="Aptos"/>
                          <a:ea typeface="+mn-ea"/>
                          <a:cs typeface="+mn-cs"/>
                        </a:rPr>
                        <a:t>s (</a:t>
                      </a:r>
                      <a:r>
                        <a:rPr lang="en-GB" sz="1400" b="1" i="0" u="none" strike="noStrike" kern="1200" noProof="0" dirty="0">
                          <a:solidFill>
                            <a:srgbClr val="FFFFFF"/>
                          </a:solidFill>
                          <a:effectLst/>
                          <a:latin typeface="Aptos"/>
                          <a:ea typeface="+mn-ea"/>
                          <a:cs typeface="+mn-cs"/>
                        </a:rPr>
                        <a:t>1536)</a:t>
                      </a:r>
                      <a:endParaRPr lang="en-GB" sz="1400" b="1" i="0" u="none" strike="noStrike" kern="1200" dirty="0">
                        <a:solidFill>
                          <a:srgbClr val="FFFFFF"/>
                        </a:solidFill>
                        <a:effectLst/>
                        <a:latin typeface="Aptos"/>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hMerge="1">
                  <a:txBody>
                    <a:bodyPr/>
                    <a:lstStyle/>
                    <a:p>
                      <a:endParaRPr lang="en-GB"/>
                    </a:p>
                  </a:txBody>
                  <a:tcPr/>
                </a:tc>
                <a:extLst>
                  <a:ext uri="{0D108BD9-81ED-4DB2-BD59-A6C34878D82A}">
                    <a16:rowId xmlns:a16="http://schemas.microsoft.com/office/drawing/2014/main" val="1241065783"/>
                  </a:ext>
                </a:extLst>
              </a:tr>
              <a:tr h="467081">
                <a:tc>
                  <a:txBody>
                    <a:bodyPr/>
                    <a:lstStyle/>
                    <a:p>
                      <a:pPr algn="ctr" fontAlgn="ctr">
                        <a:buNone/>
                      </a:pPr>
                      <a:r>
                        <a:rPr lang="en-GB" sz="1400" b="1" i="0" u="none" strike="noStrike" dirty="0">
                          <a:solidFill>
                            <a:srgbClr val="FFFFFF"/>
                          </a:solidFill>
                          <a:effectLst/>
                          <a:latin typeface="Aptos"/>
                        </a:rPr>
                        <a:t>Feature Subset/ Engaged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kern="1200" dirty="0">
                          <a:solidFill>
                            <a:srgbClr val="FFFFFF"/>
                          </a:solidFill>
                          <a:effectLst/>
                          <a:latin typeface="Aptos"/>
                          <a:ea typeface="+mn-ea"/>
                          <a:cs typeface="+mn-cs"/>
                        </a:rPr>
                        <a:t>Not engaged (</a:t>
                      </a:r>
                      <a:r>
                        <a:rPr lang="en-GB" sz="1400" b="1" i="0" u="none" strike="noStrike" kern="1200" noProof="0" dirty="0">
                          <a:solidFill>
                            <a:srgbClr val="FFFFFF"/>
                          </a:solidFill>
                          <a:effectLst/>
                          <a:latin typeface="Aptos"/>
                          <a:ea typeface="+mn-ea"/>
                          <a:cs typeface="+mn-cs"/>
                        </a:rPr>
                        <a:t>1743)</a:t>
                      </a:r>
                      <a:endParaRPr lang="en-GB" sz="1400" b="1" i="0" u="none" strike="noStrike" kern="1200" dirty="0">
                        <a:solidFill>
                          <a:srgbClr val="FFFFFF"/>
                        </a:solidFill>
                        <a:effectLst/>
                        <a:latin typeface="Aptos"/>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algn="ctr" fontAlgn="ctr">
                        <a:buNone/>
                      </a:pPr>
                      <a:r>
                        <a:rPr lang="en-GB" sz="1400" b="1" i="0" u="none" strike="noStrike" kern="1200" dirty="0">
                          <a:solidFill>
                            <a:srgbClr val="FFFFFF"/>
                          </a:solidFill>
                          <a:effectLst/>
                          <a:latin typeface="Aptos"/>
                          <a:ea typeface="+mn-ea"/>
                          <a:cs typeface="+mn-cs"/>
                        </a:rPr>
                        <a:t>Engaged (</a:t>
                      </a:r>
                      <a:r>
                        <a:rPr lang="en-GB" sz="1400" b="1" i="0" u="none" strike="noStrike" kern="1200" noProof="0" dirty="0">
                          <a:solidFill>
                            <a:srgbClr val="FFFFFF"/>
                          </a:solidFill>
                          <a:effectLst/>
                          <a:latin typeface="Aptos"/>
                          <a:ea typeface="+mn-ea"/>
                          <a:cs typeface="+mn-cs"/>
                        </a:rPr>
                        <a:t>870)</a:t>
                      </a:r>
                      <a:endParaRPr lang="en-GB" sz="1400" b="1" i="0" u="none" strike="noStrike" kern="1200" dirty="0">
                        <a:solidFill>
                          <a:srgbClr val="FFFFFF"/>
                        </a:solidFill>
                        <a:effectLst/>
                        <a:latin typeface="Aptos"/>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marL="0" algn="ctr" defTabSz="914400" rtl="0" eaLnBrk="1" fontAlgn="ctr" latinLnBrk="0" hangingPunct="1">
                        <a:buNone/>
                      </a:pPr>
                      <a:r>
                        <a:rPr lang="en-GB" sz="1400" b="1" i="0" u="none" strike="noStrike" kern="1200" dirty="0">
                          <a:solidFill>
                            <a:srgbClr val="FFFFFF"/>
                          </a:solidFill>
                          <a:effectLst/>
                          <a:latin typeface="Aptos"/>
                          <a:ea typeface="+mn-ea"/>
                          <a:cs typeface="+mn-cs"/>
                        </a:rPr>
                        <a:t>Not engaged (</a:t>
                      </a:r>
                      <a:r>
                        <a:rPr lang="en-GB" sz="1400" b="1" i="0" u="none" strike="noStrike" kern="1200" noProof="0" dirty="0">
                          <a:solidFill>
                            <a:srgbClr val="FFFFFF"/>
                          </a:solidFill>
                          <a:effectLst/>
                          <a:latin typeface="Aptos"/>
                          <a:ea typeface="+mn-ea"/>
                          <a:cs typeface="+mn-cs"/>
                        </a:rPr>
                        <a:t>751)</a:t>
                      </a:r>
                      <a:endParaRPr lang="en-GB" sz="1400" b="1" i="0" u="none" strike="noStrike" kern="1200" dirty="0">
                        <a:solidFill>
                          <a:srgbClr val="FFFFFF"/>
                        </a:solidFill>
                        <a:effectLst/>
                        <a:latin typeface="Aptos"/>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tc>
                  <a:txBody>
                    <a:bodyPr/>
                    <a:lstStyle/>
                    <a:p>
                      <a:pPr marL="0" algn="ctr" defTabSz="914400" rtl="0" eaLnBrk="1" fontAlgn="ctr" latinLnBrk="0" hangingPunct="1">
                        <a:buNone/>
                      </a:pPr>
                      <a:r>
                        <a:rPr lang="en-GB" sz="1400" b="1" i="0" u="none" strike="noStrike" kern="1200" dirty="0">
                          <a:solidFill>
                            <a:srgbClr val="FFFFFF"/>
                          </a:solidFill>
                          <a:effectLst/>
                          <a:latin typeface="Aptos"/>
                          <a:ea typeface="+mn-ea"/>
                          <a:cs typeface="+mn-cs"/>
                        </a:rPr>
                        <a:t>Engaged (</a:t>
                      </a:r>
                      <a:r>
                        <a:rPr lang="en-GB" sz="1400" b="1" i="0" u="none" strike="noStrike" kern="1200" noProof="0" dirty="0">
                          <a:solidFill>
                            <a:srgbClr val="FFFFFF"/>
                          </a:solidFill>
                          <a:effectLst/>
                          <a:latin typeface="Aptos"/>
                          <a:ea typeface="+mn-ea"/>
                          <a:cs typeface="+mn-cs"/>
                        </a:rPr>
                        <a:t>785)</a:t>
                      </a:r>
                      <a:endParaRPr lang="en-GB" sz="1400" b="1" i="0" u="none" strike="noStrike" kern="1200" dirty="0">
                        <a:solidFill>
                          <a:srgbClr val="FFFFFF"/>
                        </a:solidFill>
                        <a:effectLst/>
                        <a:latin typeface="Aptos"/>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56082"/>
                    </a:solidFill>
                  </a:tcPr>
                </a:tc>
                <a:extLst>
                  <a:ext uri="{0D108BD9-81ED-4DB2-BD59-A6C34878D82A}">
                    <a16:rowId xmlns:a16="http://schemas.microsoft.com/office/drawing/2014/main" val="2992643040"/>
                  </a:ext>
                </a:extLst>
              </a:tr>
              <a:tr h="467081">
                <a:tc>
                  <a:txBody>
                    <a:bodyPr/>
                    <a:lstStyle/>
                    <a:p>
                      <a:pPr algn="l" fontAlgn="ctr">
                        <a:buNone/>
                      </a:pPr>
                      <a:r>
                        <a:rPr lang="en-GB" sz="1400" b="0" i="0" u="none" strike="noStrike" dirty="0">
                          <a:solidFill>
                            <a:srgbClr val="000000"/>
                          </a:solidFill>
                          <a:effectLst/>
                          <a:latin typeface="Aptos"/>
                        </a:rPr>
                        <a:t>Demo (12)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chemeClr val="tx1"/>
                          </a:solidFill>
                          <a:effectLst/>
                          <a:latin typeface="Aptos"/>
                        </a:rPr>
                        <a:t>0.61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chemeClr val="tx1"/>
                          </a:solidFill>
                          <a:effectLst/>
                          <a:latin typeface="Aptos"/>
                        </a:rPr>
                        <a:t>0.57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tx1"/>
                          </a:solidFill>
                          <a:latin typeface="+mn-lt"/>
                          <a:ea typeface="+mn-ea"/>
                          <a:cs typeface="+mn-cs"/>
                        </a:rPr>
                        <a:t>0.52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b="1" kern="1200" dirty="0">
                          <a:solidFill>
                            <a:schemeClr val="tx1"/>
                          </a:solidFill>
                          <a:latin typeface="+mn-lt"/>
                          <a:ea typeface="+mn-ea"/>
                          <a:cs typeface="+mn-cs"/>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2361601"/>
                  </a:ext>
                </a:extLst>
              </a:tr>
              <a:tr h="467081">
                <a:tc>
                  <a:txBody>
                    <a:bodyPr/>
                    <a:lstStyle/>
                    <a:p>
                      <a:pPr algn="l" fontAlgn="ctr">
                        <a:buNone/>
                      </a:pPr>
                      <a:r>
                        <a:rPr lang="en-GB" sz="1400" b="0" i="0" u="none" strike="noStrike" dirty="0">
                          <a:solidFill>
                            <a:srgbClr val="000000"/>
                          </a:solidFill>
                          <a:effectLst/>
                          <a:latin typeface="Aptos"/>
                        </a:rPr>
                        <a:t>Demo + Other Tabular (</a:t>
                      </a:r>
                      <a:r>
                        <a:rPr lang="en-GB" sz="1400" b="0" i="0" u="none" strike="noStrike" noProof="0" dirty="0">
                          <a:solidFill>
                            <a:srgbClr val="000000"/>
                          </a:solidFill>
                          <a:effectLst/>
                          <a:latin typeface="Aptos"/>
                        </a:rPr>
                        <a:t>(71)</a:t>
                      </a:r>
                    </a:p>
                    <a:p>
                      <a:pPr lvl="0" algn="l">
                        <a:buNone/>
                      </a:pPr>
                      <a:endParaRPr lang="en-GB" sz="1400" b="0"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chemeClr val="tx1"/>
                          </a:solidFill>
                          <a:effectLst/>
                          <a:latin typeface="Aptos"/>
                        </a:rPr>
                        <a:t>0.66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800" b="0" i="0" u="none" strike="noStrike" dirty="0">
                          <a:solidFill>
                            <a:schemeClr val="tx1"/>
                          </a:solidFill>
                          <a:effectLst/>
                          <a:latin typeface="Aptos"/>
                        </a:rPr>
                        <a:t>0.61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kern="1200" dirty="0">
                          <a:solidFill>
                            <a:schemeClr val="tx1"/>
                          </a:solidFill>
                          <a:latin typeface="+mn-lt"/>
                          <a:ea typeface="+mn-ea"/>
                          <a:cs typeface="+mn-cs"/>
                        </a:rPr>
                        <a:t>0.56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b="1" kern="1200" dirty="0">
                          <a:solidFill>
                            <a:schemeClr val="tx1"/>
                          </a:solidFill>
                          <a:latin typeface="+mn-lt"/>
                          <a:ea typeface="+mn-ea"/>
                          <a:cs typeface="+mn-cs"/>
                        </a:rPr>
                        <a:t>0.69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2011229"/>
                  </a:ext>
                </a:extLst>
              </a:tr>
              <a:tr h="480820">
                <a:tc>
                  <a:txBody>
                    <a:bodyPr/>
                    <a:lstStyle/>
                    <a:p>
                      <a:pPr algn="l" fontAlgn="ctr">
                        <a:buNone/>
                      </a:pPr>
                      <a:r>
                        <a:rPr lang="en-GB" sz="1400" b="0" i="0" u="none" strike="noStrike" dirty="0">
                          <a:solidFill>
                            <a:srgbClr val="000000"/>
                          </a:solidFill>
                          <a:effectLst/>
                          <a:latin typeface="Aptos"/>
                        </a:rPr>
                        <a:t>Demo + Other Tabular + Notes (431)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2000" b="0" kern="1200" dirty="0">
                          <a:solidFill>
                            <a:schemeClr val="tx1"/>
                          </a:solidFill>
                          <a:latin typeface="+mn-lt"/>
                          <a:ea typeface="+mn-ea"/>
                          <a:cs typeface="+mn-cs"/>
                        </a:rPr>
                        <a:t>0.66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2000" b="1" kern="1200" dirty="0">
                          <a:solidFill>
                            <a:schemeClr val="tx1"/>
                          </a:solidFill>
                          <a:latin typeface="+mn-lt"/>
                          <a:ea typeface="+mn-ea"/>
                          <a:cs typeface="+mn-cs"/>
                        </a:rPr>
                        <a:t>0.72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b="1" kern="1200" dirty="0">
                          <a:solidFill>
                            <a:schemeClr val="tx1"/>
                          </a:solidFill>
                          <a:latin typeface="+mn-lt"/>
                          <a:ea typeface="+mn-ea"/>
                          <a:cs typeface="+mn-cs"/>
                        </a:rPr>
                        <a:t>0.61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indent="0" algn="ctr" defTabSz="914400" rtl="0" eaLnBrk="1" fontAlgn="ctr" latinLnBrk="0" hangingPunct="1">
                        <a:buNone/>
                      </a:pPr>
                      <a:r>
                        <a:rPr lang="en-GB" sz="2000" b="1" kern="1200" dirty="0">
                          <a:solidFill>
                            <a:schemeClr val="tx1"/>
                          </a:solidFill>
                          <a:latin typeface="+mn-lt"/>
                          <a:ea typeface="+mn-ea"/>
                          <a:cs typeface="+mn-cs"/>
                        </a:rPr>
                        <a:t>0.73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1512401"/>
                  </a:ext>
                </a:extLst>
              </a:tr>
            </a:tbl>
          </a:graphicData>
        </a:graphic>
      </p:graphicFrame>
      <p:sp>
        <p:nvSpPr>
          <p:cNvPr id="3" name="TextBox 2">
            <a:extLst>
              <a:ext uri="{FF2B5EF4-FFF2-40B4-BE49-F238E27FC236}">
                <a16:creationId xmlns:a16="http://schemas.microsoft.com/office/drawing/2014/main" id="{6400A6FC-2698-D4EA-E041-8D550E64EDFD}"/>
              </a:ext>
            </a:extLst>
          </p:cNvPr>
          <p:cNvSpPr txBox="1"/>
          <p:nvPr/>
        </p:nvSpPr>
        <p:spPr>
          <a:xfrm>
            <a:off x="1022192" y="5625351"/>
            <a:ext cx="10500852" cy="12161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200"/>
              </a:spcAft>
            </a:pPr>
            <a:r>
              <a:rPr lang="en-GB" sz="1600" dirty="0">
                <a:solidFill>
                  <a:srgbClr val="000000"/>
                </a:solidFill>
              </a:rPr>
              <a:t>Demo – Demographic features, Other Tabular – SDOH features &amp; CHW Logs, Notes – Patient Contact notes</a:t>
            </a:r>
          </a:p>
          <a:p>
            <a:pPr>
              <a:lnSpc>
                <a:spcPct val="150000"/>
              </a:lnSpc>
              <a:spcAft>
                <a:spcPts val="200"/>
              </a:spcAft>
            </a:pPr>
            <a:r>
              <a:rPr lang="en-GB" sz="1600" dirty="0">
                <a:solidFill>
                  <a:srgbClr val="000000"/>
                </a:solidFill>
              </a:rPr>
              <a:t>Values in the cells represent </a:t>
            </a:r>
            <a:r>
              <a:rPr lang="en-GB" sz="1600" b="1" dirty="0" err="1">
                <a:solidFill>
                  <a:srgbClr val="000000"/>
                </a:solidFill>
              </a:rPr>
              <a:t>XGBoost</a:t>
            </a:r>
            <a:r>
              <a:rPr lang="en-GB" sz="1600" b="1" dirty="0">
                <a:solidFill>
                  <a:srgbClr val="000000"/>
                </a:solidFill>
              </a:rPr>
              <a:t> model performance </a:t>
            </a:r>
            <a:r>
              <a:rPr lang="en-GB" sz="1600" dirty="0">
                <a:solidFill>
                  <a:srgbClr val="000000"/>
                </a:solidFill>
              </a:rPr>
              <a:t>w.r.t the Patient and Feature Subset type</a:t>
            </a:r>
            <a:endParaRPr lang="en-GB" dirty="0"/>
          </a:p>
          <a:p>
            <a:pPr>
              <a:lnSpc>
                <a:spcPct val="150000"/>
              </a:lnSpc>
              <a:spcAft>
                <a:spcPts val="200"/>
              </a:spcAft>
            </a:pPr>
            <a:r>
              <a:rPr lang="en-GB" sz="1600" dirty="0">
                <a:solidFill>
                  <a:srgbClr val="000000"/>
                </a:solidFill>
              </a:rPr>
              <a:t>Numbers in the parathesis are </a:t>
            </a:r>
            <a:r>
              <a:rPr lang="en-GB" sz="1600" b="1" dirty="0">
                <a:solidFill>
                  <a:srgbClr val="000000"/>
                </a:solidFill>
              </a:rPr>
              <a:t># of samples/ features</a:t>
            </a:r>
            <a:endParaRPr lang="en-GB"/>
          </a:p>
        </p:txBody>
      </p:sp>
    </p:spTree>
    <p:extLst>
      <p:ext uri="{BB962C8B-B14F-4D97-AF65-F5344CB8AC3E}">
        <p14:creationId xmlns:p14="http://schemas.microsoft.com/office/powerpoint/2010/main" val="3762837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721E1-E021-92AD-1F0D-C56C8B0AF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BE165F-5810-851C-426B-7F56E1077E1D}"/>
              </a:ext>
            </a:extLst>
          </p:cNvPr>
          <p:cNvSpPr>
            <a:spLocks noGrp="1"/>
          </p:cNvSpPr>
          <p:nvPr>
            <p:ph type="ctrTitle"/>
          </p:nvPr>
        </p:nvSpPr>
        <p:spPr>
          <a:xfrm>
            <a:off x="930133" y="176981"/>
            <a:ext cx="10287492" cy="915055"/>
          </a:xfrm>
        </p:spPr>
        <p:txBody>
          <a:bodyPr>
            <a:normAutofit/>
          </a:bodyPr>
          <a:lstStyle/>
          <a:p>
            <a:pPr algn="l"/>
            <a:r>
              <a:rPr lang="en-US" sz="4400" dirty="0">
                <a:solidFill>
                  <a:srgbClr val="000000"/>
                </a:solidFill>
                <a:latin typeface="Aptos Display"/>
              </a:rPr>
              <a:t>Sensitivity scores</a:t>
            </a:r>
            <a:endParaRPr lang="en-US" dirty="0"/>
          </a:p>
        </p:txBody>
      </p:sp>
      <p:cxnSp>
        <p:nvCxnSpPr>
          <p:cNvPr id="5" name="Straight Connector 4">
            <a:extLst>
              <a:ext uri="{FF2B5EF4-FFF2-40B4-BE49-F238E27FC236}">
                <a16:creationId xmlns:a16="http://schemas.microsoft.com/office/drawing/2014/main" id="{7344D97C-DB02-292D-4969-5F2F0F312868}"/>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2D3333E-AB78-2D76-06CF-5C440AB8A70A}"/>
              </a:ext>
            </a:extLst>
          </p:cNvPr>
          <p:cNvSpPr txBox="1"/>
          <p:nvPr/>
        </p:nvSpPr>
        <p:spPr>
          <a:xfrm>
            <a:off x="747091" y="1323229"/>
            <a:ext cx="8953500" cy="9712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200"/>
              </a:spcAft>
              <a:buFont typeface="Arial"/>
              <a:buChar char="•"/>
            </a:pPr>
            <a:r>
              <a:rPr lang="en-GB" sz="2000" dirty="0"/>
              <a:t>Models are having </a:t>
            </a:r>
            <a:r>
              <a:rPr lang="en-GB" sz="2000" b="1" dirty="0"/>
              <a:t>less than 10% sensitivity </a:t>
            </a:r>
            <a:r>
              <a:rPr lang="en-GB" sz="2000" dirty="0"/>
              <a:t>in most of the combinations for a threshold of </a:t>
            </a:r>
            <a:r>
              <a:rPr lang="en-GB" sz="2000" b="1" dirty="0"/>
              <a:t>0.5</a:t>
            </a:r>
          </a:p>
        </p:txBody>
      </p:sp>
      <p:pic>
        <p:nvPicPr>
          <p:cNvPr id="3" name="Picture 2">
            <a:extLst>
              <a:ext uri="{FF2B5EF4-FFF2-40B4-BE49-F238E27FC236}">
                <a16:creationId xmlns:a16="http://schemas.microsoft.com/office/drawing/2014/main" id="{598942B4-09A8-3DC4-6E2F-A3A27C689926}"/>
              </a:ext>
            </a:extLst>
          </p:cNvPr>
          <p:cNvPicPr>
            <a:picLocks noChangeAspect="1"/>
          </p:cNvPicPr>
          <p:nvPr/>
        </p:nvPicPr>
        <p:blipFill>
          <a:blip r:embed="rId3"/>
          <a:stretch>
            <a:fillRect/>
          </a:stretch>
        </p:blipFill>
        <p:spPr>
          <a:xfrm>
            <a:off x="934720" y="2986085"/>
            <a:ext cx="9906000" cy="1830710"/>
          </a:xfrm>
          <a:prstGeom prst="rect">
            <a:avLst/>
          </a:prstGeom>
        </p:spPr>
      </p:pic>
    </p:spTree>
    <p:extLst>
      <p:ext uri="{BB962C8B-B14F-4D97-AF65-F5344CB8AC3E}">
        <p14:creationId xmlns:p14="http://schemas.microsoft.com/office/powerpoint/2010/main" val="1260069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70D29-AD3B-0C24-E8B7-FE8854F406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7D032-47BE-6B43-B243-E37ADD69181D}"/>
              </a:ext>
            </a:extLst>
          </p:cNvPr>
          <p:cNvSpPr>
            <a:spLocks noGrp="1"/>
          </p:cNvSpPr>
          <p:nvPr>
            <p:ph type="ctrTitle"/>
          </p:nvPr>
        </p:nvSpPr>
        <p:spPr>
          <a:xfrm>
            <a:off x="747253" y="176981"/>
            <a:ext cx="10287492" cy="915055"/>
          </a:xfrm>
        </p:spPr>
        <p:txBody>
          <a:bodyPr>
            <a:normAutofit/>
          </a:bodyPr>
          <a:lstStyle/>
          <a:p>
            <a:pPr algn="l"/>
            <a:r>
              <a:rPr lang="en-US" sz="4400" dirty="0">
                <a:solidFill>
                  <a:srgbClr val="000000"/>
                </a:solidFill>
                <a:latin typeface="Aptos Display"/>
              </a:rPr>
              <a:t>Sensitivity scores</a:t>
            </a:r>
            <a:endParaRPr lang="en-US" dirty="0"/>
          </a:p>
        </p:txBody>
      </p:sp>
      <p:cxnSp>
        <p:nvCxnSpPr>
          <p:cNvPr id="5" name="Straight Connector 4">
            <a:extLst>
              <a:ext uri="{FF2B5EF4-FFF2-40B4-BE49-F238E27FC236}">
                <a16:creationId xmlns:a16="http://schemas.microsoft.com/office/drawing/2014/main" id="{DD972CD4-6313-5B5A-7ADA-6D5DC3CCD485}"/>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529B4F3-A712-8E42-57F8-DB8CB6E03497}"/>
              </a:ext>
            </a:extLst>
          </p:cNvPr>
          <p:cNvPicPr>
            <a:picLocks noChangeAspect="1"/>
          </p:cNvPicPr>
          <p:nvPr/>
        </p:nvPicPr>
        <p:blipFill>
          <a:blip r:embed="rId3"/>
          <a:stretch>
            <a:fillRect/>
          </a:stretch>
        </p:blipFill>
        <p:spPr>
          <a:xfrm>
            <a:off x="1736774" y="3914140"/>
            <a:ext cx="2941320" cy="1346200"/>
          </a:xfrm>
          <a:prstGeom prst="rect">
            <a:avLst/>
          </a:prstGeom>
        </p:spPr>
      </p:pic>
      <p:pic>
        <p:nvPicPr>
          <p:cNvPr id="7" name="Picture 6">
            <a:extLst>
              <a:ext uri="{FF2B5EF4-FFF2-40B4-BE49-F238E27FC236}">
                <a16:creationId xmlns:a16="http://schemas.microsoft.com/office/drawing/2014/main" id="{0D9650C5-54F6-4F6B-2245-25BDFE224D14}"/>
              </a:ext>
            </a:extLst>
          </p:cNvPr>
          <p:cNvPicPr>
            <a:picLocks noChangeAspect="1"/>
          </p:cNvPicPr>
          <p:nvPr/>
        </p:nvPicPr>
        <p:blipFill>
          <a:blip r:embed="rId4"/>
          <a:stretch>
            <a:fillRect/>
          </a:stretch>
        </p:blipFill>
        <p:spPr>
          <a:xfrm>
            <a:off x="6268134" y="1811020"/>
            <a:ext cx="2687320" cy="1366520"/>
          </a:xfrm>
          <a:prstGeom prst="rect">
            <a:avLst/>
          </a:prstGeom>
        </p:spPr>
      </p:pic>
      <p:pic>
        <p:nvPicPr>
          <p:cNvPr id="8" name="Picture 7">
            <a:extLst>
              <a:ext uri="{FF2B5EF4-FFF2-40B4-BE49-F238E27FC236}">
                <a16:creationId xmlns:a16="http://schemas.microsoft.com/office/drawing/2014/main" id="{2F281292-F3B6-8DE4-EC50-01DF2825A3DF}"/>
              </a:ext>
            </a:extLst>
          </p:cNvPr>
          <p:cNvPicPr>
            <a:picLocks noChangeAspect="1"/>
          </p:cNvPicPr>
          <p:nvPr/>
        </p:nvPicPr>
        <p:blipFill>
          <a:blip r:embed="rId5"/>
          <a:stretch>
            <a:fillRect/>
          </a:stretch>
        </p:blipFill>
        <p:spPr>
          <a:xfrm>
            <a:off x="1736774" y="1811020"/>
            <a:ext cx="2941320" cy="1356360"/>
          </a:xfrm>
          <a:prstGeom prst="rect">
            <a:avLst/>
          </a:prstGeom>
        </p:spPr>
      </p:pic>
      <p:pic>
        <p:nvPicPr>
          <p:cNvPr id="9" name="Picture 8">
            <a:extLst>
              <a:ext uri="{FF2B5EF4-FFF2-40B4-BE49-F238E27FC236}">
                <a16:creationId xmlns:a16="http://schemas.microsoft.com/office/drawing/2014/main" id="{C67BD07B-3B7C-1704-B41C-7AB774FBA24C}"/>
              </a:ext>
            </a:extLst>
          </p:cNvPr>
          <p:cNvPicPr>
            <a:picLocks noChangeAspect="1"/>
          </p:cNvPicPr>
          <p:nvPr/>
        </p:nvPicPr>
        <p:blipFill>
          <a:blip r:embed="rId6"/>
          <a:stretch>
            <a:fillRect/>
          </a:stretch>
        </p:blipFill>
        <p:spPr>
          <a:xfrm>
            <a:off x="6268134" y="3914140"/>
            <a:ext cx="2707640" cy="1346200"/>
          </a:xfrm>
          <a:prstGeom prst="rect">
            <a:avLst/>
          </a:prstGeom>
        </p:spPr>
      </p:pic>
      <p:sp>
        <p:nvSpPr>
          <p:cNvPr id="10" name="TextBox 9">
            <a:extLst>
              <a:ext uri="{FF2B5EF4-FFF2-40B4-BE49-F238E27FC236}">
                <a16:creationId xmlns:a16="http://schemas.microsoft.com/office/drawing/2014/main" id="{1CCB687C-F8EA-3103-C28E-69CB4A162D1D}"/>
              </a:ext>
            </a:extLst>
          </p:cNvPr>
          <p:cNvSpPr txBox="1"/>
          <p:nvPr/>
        </p:nvSpPr>
        <p:spPr>
          <a:xfrm>
            <a:off x="2313354" y="3248660"/>
            <a:ext cx="2092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Random Forest</a:t>
            </a:r>
          </a:p>
        </p:txBody>
      </p:sp>
      <p:sp>
        <p:nvSpPr>
          <p:cNvPr id="11" name="TextBox 10">
            <a:extLst>
              <a:ext uri="{FF2B5EF4-FFF2-40B4-BE49-F238E27FC236}">
                <a16:creationId xmlns:a16="http://schemas.microsoft.com/office/drawing/2014/main" id="{55398988-95EF-8D34-0824-15912BC99E1A}"/>
              </a:ext>
            </a:extLst>
          </p:cNvPr>
          <p:cNvSpPr txBox="1"/>
          <p:nvPr/>
        </p:nvSpPr>
        <p:spPr>
          <a:xfrm>
            <a:off x="6824393" y="3431539"/>
            <a:ext cx="2092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AdaBoost</a:t>
            </a:r>
            <a:endParaRPr lang="en-US" dirty="0"/>
          </a:p>
        </p:txBody>
      </p:sp>
      <p:sp>
        <p:nvSpPr>
          <p:cNvPr id="12" name="TextBox 11">
            <a:extLst>
              <a:ext uri="{FF2B5EF4-FFF2-40B4-BE49-F238E27FC236}">
                <a16:creationId xmlns:a16="http://schemas.microsoft.com/office/drawing/2014/main" id="{B0E09E2E-BAFA-A388-03B4-E23D4A0F0FFA}"/>
              </a:ext>
            </a:extLst>
          </p:cNvPr>
          <p:cNvSpPr txBox="1"/>
          <p:nvPr/>
        </p:nvSpPr>
        <p:spPr>
          <a:xfrm>
            <a:off x="2414952" y="5341618"/>
            <a:ext cx="2092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err="1"/>
              <a:t>XGBoost</a:t>
            </a:r>
            <a:endParaRPr lang="en-US" dirty="0" err="1"/>
          </a:p>
        </p:txBody>
      </p:sp>
      <p:sp>
        <p:nvSpPr>
          <p:cNvPr id="13" name="TextBox 12">
            <a:extLst>
              <a:ext uri="{FF2B5EF4-FFF2-40B4-BE49-F238E27FC236}">
                <a16:creationId xmlns:a16="http://schemas.microsoft.com/office/drawing/2014/main" id="{3C226509-0FC2-7A53-0C15-4EBFAE421D6C}"/>
              </a:ext>
            </a:extLst>
          </p:cNvPr>
          <p:cNvSpPr txBox="1"/>
          <p:nvPr/>
        </p:nvSpPr>
        <p:spPr>
          <a:xfrm>
            <a:off x="6824391" y="5341617"/>
            <a:ext cx="2092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Voting</a:t>
            </a:r>
            <a:endParaRPr lang="en-US" dirty="0"/>
          </a:p>
        </p:txBody>
      </p:sp>
      <p:sp>
        <p:nvSpPr>
          <p:cNvPr id="14" name="TextBox 13">
            <a:extLst>
              <a:ext uri="{FF2B5EF4-FFF2-40B4-BE49-F238E27FC236}">
                <a16:creationId xmlns:a16="http://schemas.microsoft.com/office/drawing/2014/main" id="{AF8E868E-9591-06A3-F90B-FE67D576CCFF}"/>
              </a:ext>
            </a:extLst>
          </p:cNvPr>
          <p:cNvSpPr txBox="1"/>
          <p:nvPr/>
        </p:nvSpPr>
        <p:spPr>
          <a:xfrm>
            <a:off x="894079" y="1348739"/>
            <a:ext cx="87579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Goal: Identify optimal threshold to trade-off between Sensitivity and  Specificity</a:t>
            </a:r>
          </a:p>
        </p:txBody>
      </p:sp>
      <p:sp>
        <p:nvSpPr>
          <p:cNvPr id="15" name="TextBox 14">
            <a:extLst>
              <a:ext uri="{FF2B5EF4-FFF2-40B4-BE49-F238E27FC236}">
                <a16:creationId xmlns:a16="http://schemas.microsoft.com/office/drawing/2014/main" id="{FDC7013F-08A3-1FE2-A8AC-2E8E49158145}"/>
              </a:ext>
            </a:extLst>
          </p:cNvPr>
          <p:cNvSpPr txBox="1"/>
          <p:nvPr/>
        </p:nvSpPr>
        <p:spPr>
          <a:xfrm>
            <a:off x="1490392" y="5869938"/>
            <a:ext cx="87579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Above graphs are related to </a:t>
            </a:r>
            <a:r>
              <a:rPr lang="en-GB" b="1" dirty="0"/>
              <a:t>All patients </a:t>
            </a:r>
            <a:r>
              <a:rPr lang="en-GB" dirty="0"/>
              <a:t>with only </a:t>
            </a:r>
            <a:r>
              <a:rPr lang="en-GB" b="1" dirty="0"/>
              <a:t>demographic features </a:t>
            </a:r>
            <a:r>
              <a:rPr lang="en-GB" dirty="0"/>
              <a:t>considered</a:t>
            </a:r>
          </a:p>
          <a:p>
            <a:endParaRPr lang="en-GB" dirty="0"/>
          </a:p>
        </p:txBody>
      </p:sp>
    </p:spTree>
    <p:extLst>
      <p:ext uri="{BB962C8B-B14F-4D97-AF65-F5344CB8AC3E}">
        <p14:creationId xmlns:p14="http://schemas.microsoft.com/office/powerpoint/2010/main" val="40124831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CB87C-4FC1-BCB7-4EB5-3C1BAC1E22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E5DDC7-A28F-D365-7798-C981FB6D419F}"/>
              </a:ext>
            </a:extLst>
          </p:cNvPr>
          <p:cNvSpPr>
            <a:spLocks noGrp="1"/>
          </p:cNvSpPr>
          <p:nvPr>
            <p:ph type="ctrTitle"/>
          </p:nvPr>
        </p:nvSpPr>
        <p:spPr>
          <a:xfrm>
            <a:off x="930133" y="176981"/>
            <a:ext cx="10287492" cy="915055"/>
          </a:xfrm>
        </p:spPr>
        <p:txBody>
          <a:bodyPr>
            <a:normAutofit/>
          </a:bodyPr>
          <a:lstStyle/>
          <a:p>
            <a:pPr algn="l"/>
            <a:r>
              <a:rPr lang="en-US" sz="4400" dirty="0">
                <a:solidFill>
                  <a:srgbClr val="000000"/>
                </a:solidFill>
                <a:latin typeface="Aptos Display"/>
              </a:rPr>
              <a:t>Sensitivity scores</a:t>
            </a:r>
            <a:endParaRPr lang="en-US" dirty="0"/>
          </a:p>
        </p:txBody>
      </p:sp>
      <p:cxnSp>
        <p:nvCxnSpPr>
          <p:cNvPr id="5" name="Straight Connector 4">
            <a:extLst>
              <a:ext uri="{FF2B5EF4-FFF2-40B4-BE49-F238E27FC236}">
                <a16:creationId xmlns:a16="http://schemas.microsoft.com/office/drawing/2014/main" id="{D0D5F28D-7E5F-5F5B-BD88-786B14E56E41}"/>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CEC03E6-D638-6425-B6D7-BFE529EA5649}"/>
              </a:ext>
            </a:extLst>
          </p:cNvPr>
          <p:cNvSpPr txBox="1"/>
          <p:nvPr/>
        </p:nvSpPr>
        <p:spPr>
          <a:xfrm>
            <a:off x="747091" y="1323229"/>
            <a:ext cx="8953500" cy="9712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200"/>
              </a:spcAft>
              <a:buFont typeface="Arial"/>
              <a:buChar char="•"/>
            </a:pPr>
            <a:r>
              <a:rPr lang="en-GB" sz="2000" dirty="0"/>
              <a:t>Models are having </a:t>
            </a:r>
            <a:r>
              <a:rPr lang="en-GB" sz="2000" b="1" dirty="0"/>
              <a:t>better sensitivity </a:t>
            </a:r>
            <a:r>
              <a:rPr lang="en-GB" sz="2000" dirty="0"/>
              <a:t>in most of the combinations for a threshold of </a:t>
            </a:r>
            <a:r>
              <a:rPr lang="en-GB" sz="2000" b="1" dirty="0"/>
              <a:t>0.35</a:t>
            </a:r>
          </a:p>
        </p:txBody>
      </p:sp>
      <p:pic>
        <p:nvPicPr>
          <p:cNvPr id="4" name="Picture 3" descr="A screenshot of a graph&#10;&#10;AI-generated content may be incorrect.">
            <a:extLst>
              <a:ext uri="{FF2B5EF4-FFF2-40B4-BE49-F238E27FC236}">
                <a16:creationId xmlns:a16="http://schemas.microsoft.com/office/drawing/2014/main" id="{A9B4E804-3EC3-F922-F6C4-FEEAAD54A1CA}"/>
              </a:ext>
            </a:extLst>
          </p:cNvPr>
          <p:cNvPicPr>
            <a:picLocks noChangeAspect="1"/>
          </p:cNvPicPr>
          <p:nvPr/>
        </p:nvPicPr>
        <p:blipFill>
          <a:blip r:embed="rId3"/>
          <a:stretch>
            <a:fillRect/>
          </a:stretch>
        </p:blipFill>
        <p:spPr>
          <a:xfrm>
            <a:off x="773043" y="2949883"/>
            <a:ext cx="10656957" cy="2526408"/>
          </a:xfrm>
          <a:prstGeom prst="rect">
            <a:avLst/>
          </a:prstGeom>
        </p:spPr>
      </p:pic>
    </p:spTree>
    <p:extLst>
      <p:ext uri="{BB962C8B-B14F-4D97-AF65-F5344CB8AC3E}">
        <p14:creationId xmlns:p14="http://schemas.microsoft.com/office/powerpoint/2010/main" val="1413106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4272D-B5FC-969B-7F9A-0326D3FB5F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6B16B-F745-BA5F-3EA5-6B2DD9DFA6BF}"/>
              </a:ext>
            </a:extLst>
          </p:cNvPr>
          <p:cNvSpPr>
            <a:spLocks noGrp="1"/>
          </p:cNvSpPr>
          <p:nvPr>
            <p:ph type="ctrTitle"/>
          </p:nvPr>
        </p:nvSpPr>
        <p:spPr>
          <a:xfrm>
            <a:off x="747253" y="176981"/>
            <a:ext cx="10287492" cy="915055"/>
          </a:xfrm>
        </p:spPr>
        <p:txBody>
          <a:bodyPr>
            <a:normAutofit/>
          </a:bodyPr>
          <a:lstStyle/>
          <a:p>
            <a:pPr algn="l"/>
            <a:r>
              <a:rPr lang="en-US" sz="4400" dirty="0">
                <a:solidFill>
                  <a:srgbClr val="000000"/>
                </a:solidFill>
                <a:latin typeface="Aptos Display"/>
              </a:rPr>
              <a:t>Research Symposium Poster</a:t>
            </a:r>
          </a:p>
        </p:txBody>
      </p:sp>
      <p:cxnSp>
        <p:nvCxnSpPr>
          <p:cNvPr id="5" name="Straight Connector 4">
            <a:extLst>
              <a:ext uri="{FF2B5EF4-FFF2-40B4-BE49-F238E27FC236}">
                <a16:creationId xmlns:a16="http://schemas.microsoft.com/office/drawing/2014/main" id="{6553FF78-AD90-E4FD-B61E-0FACC5C35949}"/>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066EDD9-156D-6CB3-7512-6594A8500E22}"/>
              </a:ext>
            </a:extLst>
          </p:cNvPr>
          <p:cNvSpPr txBox="1"/>
          <p:nvPr/>
        </p:nvSpPr>
        <p:spPr>
          <a:xfrm>
            <a:off x="747091" y="1607709"/>
            <a:ext cx="5824220" cy="509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200"/>
              </a:spcAft>
              <a:buFont typeface="Arial"/>
              <a:buChar char="•"/>
            </a:pPr>
            <a:r>
              <a:rPr lang="en-GB" sz="2000" dirty="0"/>
              <a:t>Data description and Conclusion are in progress</a:t>
            </a:r>
            <a:endParaRPr lang="en-GB" sz="2000" dirty="0" err="1"/>
          </a:p>
        </p:txBody>
      </p:sp>
      <p:pic>
        <p:nvPicPr>
          <p:cNvPr id="3" name="Picture 2">
            <a:extLst>
              <a:ext uri="{FF2B5EF4-FFF2-40B4-BE49-F238E27FC236}">
                <a16:creationId xmlns:a16="http://schemas.microsoft.com/office/drawing/2014/main" id="{338E0799-B011-B72E-E639-74CEF235DF4F}"/>
              </a:ext>
            </a:extLst>
          </p:cNvPr>
          <p:cNvPicPr>
            <a:picLocks noChangeAspect="1"/>
          </p:cNvPicPr>
          <p:nvPr/>
        </p:nvPicPr>
        <p:blipFill>
          <a:blip r:embed="rId3"/>
          <a:stretch>
            <a:fillRect/>
          </a:stretch>
        </p:blipFill>
        <p:spPr>
          <a:xfrm>
            <a:off x="7263130" y="1422400"/>
            <a:ext cx="3771900" cy="5029200"/>
          </a:xfrm>
          <a:prstGeom prst="rect">
            <a:avLst/>
          </a:prstGeom>
        </p:spPr>
      </p:pic>
    </p:spTree>
    <p:extLst>
      <p:ext uri="{BB962C8B-B14F-4D97-AF65-F5344CB8AC3E}">
        <p14:creationId xmlns:p14="http://schemas.microsoft.com/office/powerpoint/2010/main" val="5423953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870DC-A9C3-D9C4-6C50-A75992E51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575E7-C980-53F9-98E7-8D6F3FDD99C7}"/>
              </a:ext>
            </a:extLst>
          </p:cNvPr>
          <p:cNvSpPr>
            <a:spLocks noGrp="1"/>
          </p:cNvSpPr>
          <p:nvPr>
            <p:ph type="ctrTitle"/>
          </p:nvPr>
        </p:nvSpPr>
        <p:spPr>
          <a:xfrm>
            <a:off x="747253" y="176981"/>
            <a:ext cx="10287492" cy="915055"/>
          </a:xfrm>
        </p:spPr>
        <p:txBody>
          <a:bodyPr>
            <a:normAutofit/>
          </a:bodyPr>
          <a:lstStyle/>
          <a:p>
            <a:pPr algn="l"/>
            <a:r>
              <a:rPr lang="en-US" sz="4400" dirty="0"/>
              <a:t>Next Steps</a:t>
            </a:r>
            <a:endParaRPr lang="en-US" dirty="0"/>
          </a:p>
        </p:txBody>
      </p:sp>
      <p:cxnSp>
        <p:nvCxnSpPr>
          <p:cNvPr id="5" name="Straight Connector 4">
            <a:extLst>
              <a:ext uri="{FF2B5EF4-FFF2-40B4-BE49-F238E27FC236}">
                <a16:creationId xmlns:a16="http://schemas.microsoft.com/office/drawing/2014/main" id="{53FCA76F-14D8-09FF-85E9-9AE4968ABD87}"/>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97E0545-0F04-3AB8-C4A6-B2CB839BC59E}"/>
              </a:ext>
            </a:extLst>
          </p:cNvPr>
          <p:cNvSpPr txBox="1"/>
          <p:nvPr/>
        </p:nvSpPr>
        <p:spPr>
          <a:xfrm>
            <a:off x="747091" y="1424829"/>
            <a:ext cx="8953500" cy="9969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200"/>
              </a:spcAft>
              <a:buFont typeface="Arial"/>
              <a:buChar char="•"/>
            </a:pPr>
            <a:r>
              <a:rPr lang="en-GB" sz="2000" dirty="0"/>
              <a:t>Identify the best thresholds for each combination to evaluate Sensitivity</a:t>
            </a:r>
          </a:p>
          <a:p>
            <a:pPr marL="342900" indent="-342900">
              <a:lnSpc>
                <a:spcPct val="150000"/>
              </a:lnSpc>
              <a:spcAft>
                <a:spcPts val="200"/>
              </a:spcAft>
              <a:buFont typeface="Arial"/>
              <a:buChar char="•"/>
            </a:pPr>
            <a:r>
              <a:rPr lang="en-GB" sz="2000" dirty="0"/>
              <a:t>BERT Classification </a:t>
            </a:r>
            <a:endParaRPr lang="en-GB" dirty="0"/>
          </a:p>
        </p:txBody>
      </p:sp>
    </p:spTree>
    <p:extLst>
      <p:ext uri="{BB962C8B-B14F-4D97-AF65-F5344CB8AC3E}">
        <p14:creationId xmlns:p14="http://schemas.microsoft.com/office/powerpoint/2010/main" val="3912686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5B9A4-5CFC-2A94-E55E-B8BCCD59D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67F09-FDE6-BE5A-1A79-A909BED516BB}"/>
              </a:ext>
            </a:extLst>
          </p:cNvPr>
          <p:cNvSpPr>
            <a:spLocks noGrp="1"/>
          </p:cNvSpPr>
          <p:nvPr>
            <p:ph type="ctrTitle"/>
          </p:nvPr>
        </p:nvSpPr>
        <p:spPr>
          <a:xfrm>
            <a:off x="747253" y="176981"/>
            <a:ext cx="10287492" cy="915055"/>
          </a:xfrm>
        </p:spPr>
        <p:txBody>
          <a:bodyPr>
            <a:normAutofit/>
          </a:bodyPr>
          <a:lstStyle/>
          <a:p>
            <a:pPr algn="l"/>
            <a:r>
              <a:rPr lang="en-US" sz="4400" dirty="0"/>
              <a:t>Previous Week Recap (05/05/25)</a:t>
            </a:r>
            <a:endParaRPr lang="en-US" dirty="0"/>
          </a:p>
        </p:txBody>
      </p:sp>
      <p:cxnSp>
        <p:nvCxnSpPr>
          <p:cNvPr id="5" name="Straight Connector 4">
            <a:extLst>
              <a:ext uri="{FF2B5EF4-FFF2-40B4-BE49-F238E27FC236}">
                <a16:creationId xmlns:a16="http://schemas.microsoft.com/office/drawing/2014/main" id="{F8ECB7DF-B810-2B43-451B-B5BD07500D1F}"/>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A10CCD-CED5-AB6A-8842-E50AEA52AD0A}"/>
              </a:ext>
            </a:extLst>
          </p:cNvPr>
          <p:cNvSpPr txBox="1"/>
          <p:nvPr/>
        </p:nvSpPr>
        <p:spPr>
          <a:xfrm>
            <a:off x="747091" y="1424829"/>
            <a:ext cx="8953500" cy="1535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b="1" dirty="0"/>
              <a:t>Sensitivity score </a:t>
            </a:r>
            <a:r>
              <a:rPr lang="en-US" sz="2000" dirty="0"/>
              <a:t>analysis</a:t>
            </a:r>
          </a:p>
          <a:p>
            <a:pPr marL="342900" indent="-342900">
              <a:lnSpc>
                <a:spcPct val="150000"/>
              </a:lnSpc>
              <a:spcAft>
                <a:spcPts val="400"/>
              </a:spcAft>
              <a:buFont typeface="Arial" panose="020B0604020202020204" pitchFamily="34" charset="0"/>
              <a:buChar char="•"/>
            </a:pPr>
            <a:r>
              <a:rPr lang="en-US" sz="2000" dirty="0"/>
              <a:t>Selecting </a:t>
            </a:r>
            <a:r>
              <a:rPr lang="en-US" sz="2000" b="1" dirty="0"/>
              <a:t>optimal threshold </a:t>
            </a:r>
            <a:r>
              <a:rPr lang="en-US" sz="2000" dirty="0"/>
              <a:t>to improve Sensitivity scores</a:t>
            </a:r>
          </a:p>
          <a:p>
            <a:pPr marL="342900" indent="-342900">
              <a:lnSpc>
                <a:spcPct val="150000"/>
              </a:lnSpc>
              <a:spcAft>
                <a:spcPts val="400"/>
              </a:spcAft>
              <a:buFont typeface="Arial" panose="020B0604020202020204" pitchFamily="34" charset="0"/>
              <a:buChar char="•"/>
            </a:pPr>
            <a:r>
              <a:rPr lang="en-US" sz="2000" dirty="0"/>
              <a:t>Recommendations at </a:t>
            </a:r>
            <a:r>
              <a:rPr lang="en-US" sz="2000" b="1" dirty="0"/>
              <a:t>Research Symposium</a:t>
            </a:r>
          </a:p>
        </p:txBody>
      </p:sp>
    </p:spTree>
    <p:extLst>
      <p:ext uri="{BB962C8B-B14F-4D97-AF65-F5344CB8AC3E}">
        <p14:creationId xmlns:p14="http://schemas.microsoft.com/office/powerpoint/2010/main" val="3525836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31CF2-B494-23DB-CD5B-66CB86F75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AE29B-D89B-F62D-D229-BEFEFB4FC622}"/>
              </a:ext>
            </a:extLst>
          </p:cNvPr>
          <p:cNvSpPr>
            <a:spLocks noGrp="1"/>
          </p:cNvSpPr>
          <p:nvPr>
            <p:ph type="ctrTitle"/>
          </p:nvPr>
        </p:nvSpPr>
        <p:spPr>
          <a:xfrm>
            <a:off x="747253" y="176981"/>
            <a:ext cx="10287492" cy="915055"/>
          </a:xfrm>
        </p:spPr>
        <p:txBody>
          <a:bodyPr>
            <a:normAutofit/>
          </a:bodyPr>
          <a:lstStyle/>
          <a:p>
            <a:pPr algn="l"/>
            <a:r>
              <a:rPr lang="en-US" sz="4400" dirty="0"/>
              <a:t>BERT Analysis</a:t>
            </a:r>
            <a:endParaRPr lang="en-US" dirty="0"/>
          </a:p>
        </p:txBody>
      </p:sp>
      <p:cxnSp>
        <p:nvCxnSpPr>
          <p:cNvPr id="5" name="Straight Connector 4">
            <a:extLst>
              <a:ext uri="{FF2B5EF4-FFF2-40B4-BE49-F238E27FC236}">
                <a16:creationId xmlns:a16="http://schemas.microsoft.com/office/drawing/2014/main" id="{9C98A702-2A62-5A14-0F62-04D0A4FB9C20}"/>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5C42E7F-1528-DD2D-45F2-7EE43E376D31}"/>
              </a:ext>
            </a:extLst>
          </p:cNvPr>
          <p:cNvSpPr txBox="1"/>
          <p:nvPr/>
        </p:nvSpPr>
        <p:spPr>
          <a:xfrm>
            <a:off x="616074" y="1292749"/>
            <a:ext cx="107337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400"/>
              </a:spcAft>
            </a:pPr>
            <a:r>
              <a:rPr lang="en-US" sz="2000" b="1" dirty="0"/>
              <a:t>Question: </a:t>
            </a:r>
            <a:r>
              <a:rPr lang="en-US" sz="2000" dirty="0"/>
              <a:t>Does embedding models perform better than traditional NLP techniques (TF-IDF)?</a:t>
            </a:r>
          </a:p>
        </p:txBody>
      </p:sp>
      <p:pic>
        <p:nvPicPr>
          <p:cNvPr id="4" name="Picture 3" descr="A screenshot of a computer&#10;&#10;AI-generated content may be incorrect.">
            <a:extLst>
              <a:ext uri="{FF2B5EF4-FFF2-40B4-BE49-F238E27FC236}">
                <a16:creationId xmlns:a16="http://schemas.microsoft.com/office/drawing/2014/main" id="{4F40A77E-2FDC-D537-078E-D56B4748C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 y="1929445"/>
            <a:ext cx="10637520" cy="3536992"/>
          </a:xfrm>
          <a:prstGeom prst="rect">
            <a:avLst/>
          </a:prstGeom>
        </p:spPr>
      </p:pic>
      <p:sp>
        <p:nvSpPr>
          <p:cNvPr id="7" name="Rectangle 6">
            <a:extLst>
              <a:ext uri="{FF2B5EF4-FFF2-40B4-BE49-F238E27FC236}">
                <a16:creationId xmlns:a16="http://schemas.microsoft.com/office/drawing/2014/main" id="{5B01D728-6394-C0FE-D7B7-6FA0927D6A28}"/>
              </a:ext>
            </a:extLst>
          </p:cNvPr>
          <p:cNvSpPr/>
          <p:nvPr/>
        </p:nvSpPr>
        <p:spPr>
          <a:xfrm>
            <a:off x="777240" y="4307849"/>
            <a:ext cx="10602531" cy="11585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F11B3EB-84CD-B1B4-A87C-710EAD5C5F32}"/>
              </a:ext>
            </a:extLst>
          </p:cNvPr>
          <p:cNvCxnSpPr>
            <a:cxnSpLocks/>
          </p:cNvCxnSpPr>
          <p:nvPr/>
        </p:nvCxnSpPr>
        <p:spPr>
          <a:xfrm>
            <a:off x="9610867" y="4389120"/>
            <a:ext cx="25400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F3D14F2-6AAA-8E9D-89E4-9BCE00160A64}"/>
              </a:ext>
            </a:extLst>
          </p:cNvPr>
          <p:cNvCxnSpPr>
            <a:cxnSpLocks/>
          </p:cNvCxnSpPr>
          <p:nvPr/>
        </p:nvCxnSpPr>
        <p:spPr>
          <a:xfrm>
            <a:off x="9610867" y="4795520"/>
            <a:ext cx="25400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08A3ABF-C406-C8FD-BDE3-C7CCDEB98309}"/>
              </a:ext>
            </a:extLst>
          </p:cNvPr>
          <p:cNvCxnSpPr>
            <a:cxnSpLocks/>
          </p:cNvCxnSpPr>
          <p:nvPr/>
        </p:nvCxnSpPr>
        <p:spPr>
          <a:xfrm>
            <a:off x="9610867" y="5140960"/>
            <a:ext cx="25400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D861D0A-8818-AF95-E442-AB0A3F74F6F3}"/>
              </a:ext>
            </a:extLst>
          </p:cNvPr>
          <p:cNvCxnSpPr>
            <a:cxnSpLocks/>
          </p:cNvCxnSpPr>
          <p:nvPr/>
        </p:nvCxnSpPr>
        <p:spPr>
          <a:xfrm>
            <a:off x="9610867" y="4572000"/>
            <a:ext cx="254000" cy="0"/>
          </a:xfrm>
          <a:prstGeom prst="straightConnector1">
            <a:avLst/>
          </a:prstGeom>
          <a:ln w="28575">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8DD2A6F-7C13-62F5-CEA1-B5C54D55075F}"/>
              </a:ext>
            </a:extLst>
          </p:cNvPr>
          <p:cNvCxnSpPr>
            <a:cxnSpLocks/>
          </p:cNvCxnSpPr>
          <p:nvPr/>
        </p:nvCxnSpPr>
        <p:spPr>
          <a:xfrm>
            <a:off x="9610867" y="4978400"/>
            <a:ext cx="254000" cy="0"/>
          </a:xfrm>
          <a:prstGeom prst="straightConnector1">
            <a:avLst/>
          </a:prstGeom>
          <a:ln w="28575">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1719F16-B6E0-AB55-4A14-635130322987}"/>
              </a:ext>
            </a:extLst>
          </p:cNvPr>
          <p:cNvCxnSpPr>
            <a:cxnSpLocks/>
          </p:cNvCxnSpPr>
          <p:nvPr/>
        </p:nvCxnSpPr>
        <p:spPr>
          <a:xfrm>
            <a:off x="9610867" y="5323840"/>
            <a:ext cx="254000" cy="0"/>
          </a:xfrm>
          <a:prstGeom prst="straightConnector1">
            <a:avLst/>
          </a:prstGeom>
          <a:ln w="28575">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1C420BE-E5F5-A421-1542-2568FFF9C442}"/>
              </a:ext>
            </a:extLst>
          </p:cNvPr>
          <p:cNvCxnSpPr>
            <a:cxnSpLocks/>
          </p:cNvCxnSpPr>
          <p:nvPr/>
        </p:nvCxnSpPr>
        <p:spPr>
          <a:xfrm>
            <a:off x="7446787" y="4389120"/>
            <a:ext cx="25400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3C634EE-6C5E-C17A-E8B8-CF3596DEF542}"/>
              </a:ext>
            </a:extLst>
          </p:cNvPr>
          <p:cNvCxnSpPr>
            <a:cxnSpLocks/>
          </p:cNvCxnSpPr>
          <p:nvPr/>
        </p:nvCxnSpPr>
        <p:spPr>
          <a:xfrm>
            <a:off x="7446787" y="4795520"/>
            <a:ext cx="25400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CD07354-1C8F-7D5F-FBDA-3B13FC2EFC39}"/>
              </a:ext>
            </a:extLst>
          </p:cNvPr>
          <p:cNvCxnSpPr>
            <a:cxnSpLocks/>
          </p:cNvCxnSpPr>
          <p:nvPr/>
        </p:nvCxnSpPr>
        <p:spPr>
          <a:xfrm>
            <a:off x="7446787" y="5140960"/>
            <a:ext cx="25400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747F193-3EEE-963D-0180-546BCF4CCC96}"/>
              </a:ext>
            </a:extLst>
          </p:cNvPr>
          <p:cNvCxnSpPr>
            <a:cxnSpLocks/>
          </p:cNvCxnSpPr>
          <p:nvPr/>
        </p:nvCxnSpPr>
        <p:spPr>
          <a:xfrm>
            <a:off x="7446787" y="4572000"/>
            <a:ext cx="254000" cy="0"/>
          </a:xfrm>
          <a:prstGeom prst="straightConnector1">
            <a:avLst/>
          </a:prstGeom>
          <a:ln w="28575">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1051F0A-CF01-0C81-E33B-92A4C64DE1C9}"/>
              </a:ext>
            </a:extLst>
          </p:cNvPr>
          <p:cNvCxnSpPr>
            <a:cxnSpLocks/>
          </p:cNvCxnSpPr>
          <p:nvPr/>
        </p:nvCxnSpPr>
        <p:spPr>
          <a:xfrm>
            <a:off x="7446787" y="4978400"/>
            <a:ext cx="254000" cy="0"/>
          </a:xfrm>
          <a:prstGeom prst="straightConnector1">
            <a:avLst/>
          </a:prstGeom>
          <a:ln w="28575">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5838B0E-CB06-BC68-3AB4-CA7962789AC2}"/>
              </a:ext>
            </a:extLst>
          </p:cNvPr>
          <p:cNvCxnSpPr>
            <a:cxnSpLocks/>
          </p:cNvCxnSpPr>
          <p:nvPr/>
        </p:nvCxnSpPr>
        <p:spPr>
          <a:xfrm>
            <a:off x="7446787" y="5323840"/>
            <a:ext cx="254000" cy="0"/>
          </a:xfrm>
          <a:prstGeom prst="straightConnector1">
            <a:avLst/>
          </a:prstGeom>
          <a:ln w="28575">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EA95565-7663-4D00-B60B-5F0185A12F9B}"/>
              </a:ext>
            </a:extLst>
          </p:cNvPr>
          <p:cNvCxnSpPr>
            <a:cxnSpLocks/>
          </p:cNvCxnSpPr>
          <p:nvPr/>
        </p:nvCxnSpPr>
        <p:spPr>
          <a:xfrm>
            <a:off x="4683267" y="4389120"/>
            <a:ext cx="25400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BF47503-BDBE-D0F8-5F79-06BF931CC59D}"/>
              </a:ext>
            </a:extLst>
          </p:cNvPr>
          <p:cNvCxnSpPr>
            <a:cxnSpLocks/>
          </p:cNvCxnSpPr>
          <p:nvPr/>
        </p:nvCxnSpPr>
        <p:spPr>
          <a:xfrm>
            <a:off x="4683267" y="4795520"/>
            <a:ext cx="25400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BA4AA62-CCAF-9719-3C90-75E35CA9B18B}"/>
              </a:ext>
            </a:extLst>
          </p:cNvPr>
          <p:cNvCxnSpPr>
            <a:cxnSpLocks/>
          </p:cNvCxnSpPr>
          <p:nvPr/>
        </p:nvCxnSpPr>
        <p:spPr>
          <a:xfrm>
            <a:off x="4683267" y="5140960"/>
            <a:ext cx="25400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263DB0A-E69E-2CCB-874A-832B66FF0A26}"/>
              </a:ext>
            </a:extLst>
          </p:cNvPr>
          <p:cNvCxnSpPr>
            <a:cxnSpLocks/>
          </p:cNvCxnSpPr>
          <p:nvPr/>
        </p:nvCxnSpPr>
        <p:spPr>
          <a:xfrm>
            <a:off x="4683267" y="4572000"/>
            <a:ext cx="254000" cy="0"/>
          </a:xfrm>
          <a:prstGeom prst="straightConnector1">
            <a:avLst/>
          </a:prstGeom>
          <a:ln w="28575">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533ECD1-27BD-748E-C30C-86564E20320A}"/>
              </a:ext>
            </a:extLst>
          </p:cNvPr>
          <p:cNvCxnSpPr>
            <a:cxnSpLocks/>
          </p:cNvCxnSpPr>
          <p:nvPr/>
        </p:nvCxnSpPr>
        <p:spPr>
          <a:xfrm>
            <a:off x="4683267" y="4978400"/>
            <a:ext cx="254000" cy="0"/>
          </a:xfrm>
          <a:prstGeom prst="straightConnector1">
            <a:avLst/>
          </a:prstGeom>
          <a:ln w="28575">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8414301-1539-DEC7-00AB-CD2FC804EE8C}"/>
              </a:ext>
            </a:extLst>
          </p:cNvPr>
          <p:cNvCxnSpPr>
            <a:cxnSpLocks/>
          </p:cNvCxnSpPr>
          <p:nvPr/>
        </p:nvCxnSpPr>
        <p:spPr>
          <a:xfrm>
            <a:off x="4683267" y="5323840"/>
            <a:ext cx="254000" cy="0"/>
          </a:xfrm>
          <a:prstGeom prst="straightConnector1">
            <a:avLst/>
          </a:prstGeom>
          <a:ln w="28575">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6ABD9EB-EA56-3A6F-D9A2-1345FE97EC27}"/>
              </a:ext>
            </a:extLst>
          </p:cNvPr>
          <p:cNvSpPr txBox="1"/>
          <p:nvPr/>
        </p:nvSpPr>
        <p:spPr>
          <a:xfrm>
            <a:off x="681050" y="5527744"/>
            <a:ext cx="10733710" cy="1066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400"/>
              </a:spcAft>
              <a:buFont typeface="Arial" panose="020B0604020202020204" pitchFamily="34" charset="0"/>
              <a:buChar char="•"/>
            </a:pPr>
            <a:r>
              <a:rPr lang="en-US" sz="2000" dirty="0"/>
              <a:t>BERT embeddings didn’t perform better than TF-IDF</a:t>
            </a:r>
          </a:p>
          <a:p>
            <a:pPr marL="342900" indent="-342900">
              <a:spcAft>
                <a:spcPts val="400"/>
              </a:spcAft>
              <a:buFont typeface="Arial" panose="020B0604020202020204" pitchFamily="34" charset="0"/>
              <a:buChar char="•"/>
            </a:pPr>
            <a:r>
              <a:rPr lang="en-US" sz="2000" dirty="0"/>
              <a:t>BERT with PCA performed comparatively better than without PCA except for </a:t>
            </a:r>
            <a:r>
              <a:rPr lang="en-US" sz="2000" dirty="0" err="1"/>
              <a:t>XGBoost</a:t>
            </a:r>
            <a:r>
              <a:rPr lang="en-US" sz="2000" dirty="0"/>
              <a:t> model with engaged patients</a:t>
            </a:r>
          </a:p>
        </p:txBody>
      </p:sp>
    </p:spTree>
    <p:extLst>
      <p:ext uri="{BB962C8B-B14F-4D97-AF65-F5344CB8AC3E}">
        <p14:creationId xmlns:p14="http://schemas.microsoft.com/office/powerpoint/2010/main" val="143319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500"/>
                                        <p:tgtEl>
                                          <p:spTgt spid="22"/>
                                        </p:tgtEl>
                                      </p:cBhvr>
                                    </p:animEffect>
                                  </p:childTnLst>
                                </p:cTn>
                              </p:par>
                              <p:par>
                                <p:cTn id="19" presetID="16" presetClass="entr" presetSubtype="21"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par>
                                <p:cTn id="22" presetID="16" presetClass="entr" presetSubtype="21"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arn(inVertical)">
                                      <p:cBhvr>
                                        <p:cTn id="24" dur="500"/>
                                        <p:tgtEl>
                                          <p:spTgt spid="24"/>
                                        </p:tgtEl>
                                      </p:cBhvr>
                                    </p:animEffect>
                                  </p:childTnLst>
                                </p:cTn>
                              </p:par>
                              <p:par>
                                <p:cTn id="25" presetID="16" presetClass="entr" presetSubtype="2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par>
                                <p:cTn id="28" presetID="16" presetClass="entr" presetSubtype="2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par>
                                <p:cTn id="31" presetID="16" presetClass="entr" presetSubtype="2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par>
                                <p:cTn id="34" presetID="16" presetClass="entr" presetSubtype="21"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par>
                                <p:cTn id="37" presetID="16" presetClass="entr" presetSubtype="21"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par>
                                <p:cTn id="40" presetID="16" presetClass="entr" presetSubtype="21"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arn(inVertical)">
                                      <p:cBhvr>
                                        <p:cTn id="47" dur="500"/>
                                        <p:tgtEl>
                                          <p:spTgt spid="25"/>
                                        </p:tgtEl>
                                      </p:cBhvr>
                                    </p:animEffect>
                                  </p:childTnLst>
                                </p:cTn>
                              </p:par>
                              <p:par>
                                <p:cTn id="48" presetID="16" presetClass="entr" presetSubtype="21"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arn(inVertical)">
                                      <p:cBhvr>
                                        <p:cTn id="50" dur="500"/>
                                        <p:tgtEl>
                                          <p:spTgt spid="26"/>
                                        </p:tgtEl>
                                      </p:cBhvr>
                                    </p:animEffect>
                                  </p:childTnLst>
                                </p:cTn>
                              </p:par>
                              <p:par>
                                <p:cTn id="51" presetID="16" presetClass="entr" presetSubtype="21"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arn(inVertical)">
                                      <p:cBhvr>
                                        <p:cTn id="53" dur="500"/>
                                        <p:tgtEl>
                                          <p:spTgt spid="27"/>
                                        </p:tgtEl>
                                      </p:cBhvr>
                                    </p:animEffect>
                                  </p:childTnLst>
                                </p:cTn>
                              </p:par>
                              <p:par>
                                <p:cTn id="54" presetID="16" presetClass="entr" presetSubtype="21"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inVertical)">
                                      <p:cBhvr>
                                        <p:cTn id="56" dur="500"/>
                                        <p:tgtEl>
                                          <p:spTgt spid="19"/>
                                        </p:tgtEl>
                                      </p:cBhvr>
                                    </p:animEffect>
                                  </p:childTnLst>
                                </p:cTn>
                              </p:par>
                              <p:par>
                                <p:cTn id="57" presetID="16" presetClass="entr" presetSubtype="2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arn(inVertical)">
                                      <p:cBhvr>
                                        <p:cTn id="59" dur="500"/>
                                        <p:tgtEl>
                                          <p:spTgt spid="20"/>
                                        </p:tgtEl>
                                      </p:cBhvr>
                                    </p:animEffect>
                                  </p:childTnLst>
                                </p:cTn>
                              </p:par>
                              <p:par>
                                <p:cTn id="60" presetID="16" presetClass="entr" presetSubtype="21"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500"/>
                                        <p:tgtEl>
                                          <p:spTgt spid="21"/>
                                        </p:tgtEl>
                                      </p:cBhvr>
                                    </p:animEffect>
                                  </p:childTnLst>
                                </p:cTn>
                              </p:par>
                              <p:par>
                                <p:cTn id="63" presetID="16" presetClass="entr" presetSubtype="21"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barn(inVertical)">
                                      <p:cBhvr>
                                        <p:cTn id="65" dur="500"/>
                                        <p:tgtEl>
                                          <p:spTgt spid="13"/>
                                        </p:tgtEl>
                                      </p:cBhvr>
                                    </p:animEffect>
                                  </p:childTnLst>
                                </p:cTn>
                              </p:par>
                              <p:par>
                                <p:cTn id="66" presetID="16" presetClass="entr" presetSubtype="21"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arn(inVertical)">
                                      <p:cBhvr>
                                        <p:cTn id="68" dur="500"/>
                                        <p:tgtEl>
                                          <p:spTgt spid="14"/>
                                        </p:tgtEl>
                                      </p:cBhvr>
                                    </p:animEffect>
                                  </p:childTnLst>
                                </p:cTn>
                              </p:par>
                              <p:par>
                                <p:cTn id="69" presetID="16" presetClass="entr" presetSubtype="21"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barn(inVertical)">
                                      <p:cBhvr>
                                        <p:cTn id="71" dur="5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ppt_x"/>
                                          </p:val>
                                        </p:tav>
                                        <p:tav tm="100000">
                                          <p:val>
                                            <p:strVal val="#ppt_x"/>
                                          </p:val>
                                        </p:tav>
                                      </p:tavLst>
                                    </p:anim>
                                    <p:anim calcmode="lin" valueType="num">
                                      <p:cBhvr additive="base">
                                        <p:cTn id="7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A1855-66CD-6B5C-67DD-95921B7EF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A811-AC01-9780-B3F1-9B6B419104F3}"/>
              </a:ext>
            </a:extLst>
          </p:cNvPr>
          <p:cNvSpPr>
            <a:spLocks noGrp="1"/>
          </p:cNvSpPr>
          <p:nvPr>
            <p:ph type="ctrTitle"/>
          </p:nvPr>
        </p:nvSpPr>
        <p:spPr>
          <a:xfrm>
            <a:off x="747253" y="176981"/>
            <a:ext cx="10287492" cy="915055"/>
          </a:xfrm>
        </p:spPr>
        <p:txBody>
          <a:bodyPr>
            <a:normAutofit/>
          </a:bodyPr>
          <a:lstStyle/>
          <a:p>
            <a:pPr algn="l"/>
            <a:r>
              <a:rPr lang="en-US" sz="4400" dirty="0"/>
              <a:t>Research Symposium Feedback</a:t>
            </a:r>
            <a:endParaRPr lang="en-US" dirty="0"/>
          </a:p>
        </p:txBody>
      </p:sp>
      <p:cxnSp>
        <p:nvCxnSpPr>
          <p:cNvPr id="5" name="Straight Connector 4">
            <a:extLst>
              <a:ext uri="{FF2B5EF4-FFF2-40B4-BE49-F238E27FC236}">
                <a16:creationId xmlns:a16="http://schemas.microsoft.com/office/drawing/2014/main" id="{360CA6F2-AA8E-4FAC-7611-5F4B2A007A45}"/>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296DAB6-84DE-7D1B-EEA4-E3AAFBDE28AB}"/>
              </a:ext>
            </a:extLst>
          </p:cNvPr>
          <p:cNvSpPr txBox="1"/>
          <p:nvPr/>
        </p:nvSpPr>
        <p:spPr>
          <a:xfrm>
            <a:off x="747091" y="1424829"/>
            <a:ext cx="8953500" cy="30744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Include additional features</a:t>
            </a:r>
          </a:p>
          <a:p>
            <a:pPr marL="800100" lvl="1" indent="-342900">
              <a:lnSpc>
                <a:spcPct val="150000"/>
              </a:lnSpc>
              <a:spcAft>
                <a:spcPts val="400"/>
              </a:spcAft>
              <a:buFont typeface="Arial" panose="020B0604020202020204" pitchFamily="34" charset="0"/>
              <a:buChar char="•"/>
            </a:pPr>
            <a:r>
              <a:rPr lang="en-US" sz="2000" dirty="0"/>
              <a:t>Genealogy data (Family illness history)</a:t>
            </a:r>
          </a:p>
          <a:p>
            <a:pPr marL="800100" lvl="1" indent="-342900">
              <a:lnSpc>
                <a:spcPct val="150000"/>
              </a:lnSpc>
              <a:spcAft>
                <a:spcPts val="400"/>
              </a:spcAft>
              <a:buFont typeface="Arial" panose="020B0604020202020204" pitchFamily="34" charset="0"/>
              <a:buChar char="•"/>
            </a:pPr>
            <a:r>
              <a:rPr lang="en-US" sz="2000" dirty="0"/>
              <a:t>Address (Locality)</a:t>
            </a:r>
          </a:p>
          <a:p>
            <a:pPr marL="342900" indent="-342900">
              <a:lnSpc>
                <a:spcPct val="150000"/>
              </a:lnSpc>
              <a:spcAft>
                <a:spcPts val="400"/>
              </a:spcAft>
              <a:buFont typeface="Arial" panose="020B0604020202020204" pitchFamily="34" charset="0"/>
              <a:buChar char="•"/>
            </a:pPr>
            <a:r>
              <a:rPr lang="en-US" sz="2000" dirty="0"/>
              <a:t>Low dimensional embeddings</a:t>
            </a:r>
          </a:p>
          <a:p>
            <a:pPr marL="800100" lvl="1" indent="-342900">
              <a:lnSpc>
                <a:spcPct val="150000"/>
              </a:lnSpc>
              <a:spcAft>
                <a:spcPts val="400"/>
              </a:spcAft>
              <a:buFont typeface="Arial" panose="020B0604020202020204" pitchFamily="34" charset="0"/>
              <a:buChar char="•"/>
            </a:pPr>
            <a:r>
              <a:rPr lang="en-US" sz="2000" dirty="0"/>
              <a:t>Project embeddings onto a lower dimensional space</a:t>
            </a:r>
          </a:p>
          <a:p>
            <a:pPr marL="800100" lvl="1" indent="-342900">
              <a:lnSpc>
                <a:spcPct val="150000"/>
              </a:lnSpc>
              <a:spcAft>
                <a:spcPts val="400"/>
              </a:spcAft>
              <a:buFont typeface="Arial" panose="020B0604020202020204" pitchFamily="34" charset="0"/>
              <a:buChar char="•"/>
            </a:pPr>
            <a:r>
              <a:rPr lang="en-US" sz="2000" dirty="0"/>
              <a:t>Lower-dimensional embedding models (</a:t>
            </a:r>
            <a:r>
              <a:rPr lang="en-US" sz="2000" dirty="0" err="1"/>
              <a:t>MiniLM</a:t>
            </a:r>
            <a:r>
              <a:rPr lang="en-US" sz="2000" dirty="0"/>
              <a:t>)</a:t>
            </a:r>
          </a:p>
        </p:txBody>
      </p:sp>
    </p:spTree>
    <p:extLst>
      <p:ext uri="{BB962C8B-B14F-4D97-AF65-F5344CB8AC3E}">
        <p14:creationId xmlns:p14="http://schemas.microsoft.com/office/powerpoint/2010/main" val="26281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Gender vs Notes</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5122" name="Picture 2">
            <a:extLst>
              <a:ext uri="{FF2B5EF4-FFF2-40B4-BE49-F238E27FC236}">
                <a16:creationId xmlns:a16="http://schemas.microsoft.com/office/drawing/2014/main" id="{0D8D2217-84D5-266D-8CF2-C16620024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70" y="1946061"/>
            <a:ext cx="10627453" cy="284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435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E1762-81C3-942C-8733-F1840AF3BE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BF672-0CCE-710B-7E0C-0852D849DBCD}"/>
              </a:ext>
            </a:extLst>
          </p:cNvPr>
          <p:cNvSpPr>
            <a:spLocks noGrp="1"/>
          </p:cNvSpPr>
          <p:nvPr>
            <p:ph type="ctrTitle"/>
          </p:nvPr>
        </p:nvSpPr>
        <p:spPr>
          <a:xfrm>
            <a:off x="747253" y="176981"/>
            <a:ext cx="10287492" cy="915055"/>
          </a:xfrm>
        </p:spPr>
        <p:txBody>
          <a:bodyPr>
            <a:normAutofit/>
          </a:bodyPr>
          <a:lstStyle/>
          <a:p>
            <a:pPr algn="l"/>
            <a:r>
              <a:rPr lang="en-US" sz="4400" dirty="0"/>
              <a:t>Next Week</a:t>
            </a:r>
            <a:endParaRPr lang="en-US" dirty="0"/>
          </a:p>
        </p:txBody>
      </p:sp>
      <p:cxnSp>
        <p:nvCxnSpPr>
          <p:cNvPr id="5" name="Straight Connector 4">
            <a:extLst>
              <a:ext uri="{FF2B5EF4-FFF2-40B4-BE49-F238E27FC236}">
                <a16:creationId xmlns:a16="http://schemas.microsoft.com/office/drawing/2014/main" id="{C594AA89-0EA2-76E5-7B1E-35007282C79A}"/>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E15FAF0-1BBE-5A0C-212A-D7198F1CAE6D}"/>
              </a:ext>
            </a:extLst>
          </p:cNvPr>
          <p:cNvSpPr txBox="1"/>
          <p:nvPr/>
        </p:nvSpPr>
        <p:spPr>
          <a:xfrm>
            <a:off x="747091" y="1424829"/>
            <a:ext cx="8953500" cy="2048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Cost Sensitive Learning (In progress)</a:t>
            </a:r>
          </a:p>
          <a:p>
            <a:pPr marL="342900" indent="-342900">
              <a:lnSpc>
                <a:spcPct val="150000"/>
              </a:lnSpc>
              <a:spcAft>
                <a:spcPts val="400"/>
              </a:spcAft>
              <a:buFont typeface="Arial" panose="020B0604020202020204" pitchFamily="34" charset="0"/>
              <a:buChar char="•"/>
            </a:pPr>
            <a:r>
              <a:rPr lang="en-US" sz="2000" dirty="0"/>
              <a:t>Compare BERT with Clinical BERT, Sentence Transformers (In progress)</a:t>
            </a:r>
          </a:p>
          <a:p>
            <a:pPr marL="342900" indent="-342900">
              <a:lnSpc>
                <a:spcPct val="150000"/>
              </a:lnSpc>
              <a:spcAft>
                <a:spcPts val="400"/>
              </a:spcAft>
              <a:buFont typeface="Arial" panose="020B0604020202020204" pitchFamily="34" charset="0"/>
              <a:buChar char="•"/>
            </a:pPr>
            <a:r>
              <a:rPr lang="en-US" sz="2000" dirty="0"/>
              <a:t>Re-run the entire script with Extracted/ Summarized text </a:t>
            </a:r>
          </a:p>
          <a:p>
            <a:pPr marL="342900" indent="-342900">
              <a:lnSpc>
                <a:spcPct val="150000"/>
              </a:lnSpc>
              <a:spcAft>
                <a:spcPts val="400"/>
              </a:spcAft>
              <a:buFont typeface="Arial" panose="020B0604020202020204" pitchFamily="34" charset="0"/>
              <a:buChar char="•"/>
            </a:pPr>
            <a:r>
              <a:rPr lang="en-US" sz="2000" dirty="0"/>
              <a:t>Outline the paper for E-Science publication</a:t>
            </a:r>
          </a:p>
        </p:txBody>
      </p:sp>
    </p:spTree>
    <p:extLst>
      <p:ext uri="{BB962C8B-B14F-4D97-AF65-F5344CB8AC3E}">
        <p14:creationId xmlns:p14="http://schemas.microsoft.com/office/powerpoint/2010/main" val="1615008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3CE1B-7A83-8CB0-F1AD-4B7383BB7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EB71D-D4BE-3D2A-DB3F-22C9694FD789}"/>
              </a:ext>
            </a:extLst>
          </p:cNvPr>
          <p:cNvSpPr>
            <a:spLocks noGrp="1"/>
          </p:cNvSpPr>
          <p:nvPr>
            <p:ph type="ctrTitle"/>
          </p:nvPr>
        </p:nvSpPr>
        <p:spPr>
          <a:xfrm>
            <a:off x="747253" y="176981"/>
            <a:ext cx="10287492" cy="915055"/>
          </a:xfrm>
        </p:spPr>
        <p:txBody>
          <a:bodyPr>
            <a:normAutofit/>
          </a:bodyPr>
          <a:lstStyle/>
          <a:p>
            <a:pPr algn="l"/>
            <a:r>
              <a:rPr lang="en-US" sz="4400" dirty="0"/>
              <a:t>Previous Week Recap (05/12/25)</a:t>
            </a:r>
            <a:endParaRPr lang="en-US" dirty="0"/>
          </a:p>
        </p:txBody>
      </p:sp>
      <p:cxnSp>
        <p:nvCxnSpPr>
          <p:cNvPr id="5" name="Straight Connector 4">
            <a:extLst>
              <a:ext uri="{FF2B5EF4-FFF2-40B4-BE49-F238E27FC236}">
                <a16:creationId xmlns:a16="http://schemas.microsoft.com/office/drawing/2014/main" id="{193CCCA9-F023-BAB1-B089-98319A145707}"/>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D351E46-583C-F4E5-6061-F1F41EC96968}"/>
              </a:ext>
            </a:extLst>
          </p:cNvPr>
          <p:cNvSpPr txBox="1"/>
          <p:nvPr/>
        </p:nvSpPr>
        <p:spPr>
          <a:xfrm>
            <a:off x="747091" y="1424829"/>
            <a:ext cx="8953500" cy="1022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BERT embeddings performance analysis</a:t>
            </a:r>
          </a:p>
          <a:p>
            <a:pPr marL="342900" indent="-342900">
              <a:lnSpc>
                <a:spcPct val="150000"/>
              </a:lnSpc>
              <a:spcAft>
                <a:spcPts val="400"/>
              </a:spcAft>
              <a:buFont typeface="Arial" panose="020B0604020202020204" pitchFamily="34" charset="0"/>
              <a:buChar char="•"/>
            </a:pPr>
            <a:r>
              <a:rPr lang="en-US" sz="2000" dirty="0"/>
              <a:t>Paper draft for E-Science publication</a:t>
            </a:r>
          </a:p>
        </p:txBody>
      </p:sp>
      <p:pic>
        <p:nvPicPr>
          <p:cNvPr id="1026" name="Picture 2" descr="Picture 399907326, Picture">
            <a:extLst>
              <a:ext uri="{FF2B5EF4-FFF2-40B4-BE49-F238E27FC236}">
                <a16:creationId xmlns:a16="http://schemas.microsoft.com/office/drawing/2014/main" id="{F5712E18-4A10-CA7D-F391-B2DD6DC42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21243"/>
            <a:ext cx="12192000" cy="185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1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D8315-7102-4C7B-06AE-846EE04EE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854DB-0005-B815-20E6-1830DD1AB392}"/>
              </a:ext>
            </a:extLst>
          </p:cNvPr>
          <p:cNvSpPr>
            <a:spLocks noGrp="1"/>
          </p:cNvSpPr>
          <p:nvPr>
            <p:ph type="ctrTitle"/>
          </p:nvPr>
        </p:nvSpPr>
        <p:spPr>
          <a:xfrm>
            <a:off x="747253" y="176981"/>
            <a:ext cx="10287492" cy="915055"/>
          </a:xfrm>
        </p:spPr>
        <p:txBody>
          <a:bodyPr>
            <a:normAutofit/>
          </a:bodyPr>
          <a:lstStyle/>
          <a:p>
            <a:pPr algn="l"/>
            <a:r>
              <a:rPr lang="en-US" sz="4400" dirty="0"/>
              <a:t>Summarized Notes Analysis</a:t>
            </a:r>
            <a:endParaRPr lang="en-US" dirty="0"/>
          </a:p>
        </p:txBody>
      </p:sp>
      <p:cxnSp>
        <p:nvCxnSpPr>
          <p:cNvPr id="5" name="Straight Connector 4">
            <a:extLst>
              <a:ext uri="{FF2B5EF4-FFF2-40B4-BE49-F238E27FC236}">
                <a16:creationId xmlns:a16="http://schemas.microsoft.com/office/drawing/2014/main" id="{8584E64C-B0BA-C64A-A420-0034155897A3}"/>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C2A0FAB-FB70-0432-96C0-A84E730A74BE}"/>
              </a:ext>
            </a:extLst>
          </p:cNvPr>
          <p:cNvSpPr txBox="1"/>
          <p:nvPr/>
        </p:nvSpPr>
        <p:spPr>
          <a:xfrm>
            <a:off x="616074" y="1292749"/>
            <a:ext cx="107337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400"/>
              </a:spcAft>
            </a:pPr>
            <a:r>
              <a:rPr lang="en-US" sz="2000" b="1" dirty="0"/>
              <a:t>Question: </a:t>
            </a:r>
            <a:r>
              <a:rPr lang="en-US" sz="2000" dirty="0"/>
              <a:t>Does classifiers perform better after extracting summaries with TF-IDF vectors?</a:t>
            </a:r>
          </a:p>
        </p:txBody>
      </p:sp>
      <p:pic>
        <p:nvPicPr>
          <p:cNvPr id="8" name="Picture 7" descr="A screenshot of a computer&#10;&#10;AI-generated content may be incorrect.">
            <a:extLst>
              <a:ext uri="{FF2B5EF4-FFF2-40B4-BE49-F238E27FC236}">
                <a16:creationId xmlns:a16="http://schemas.microsoft.com/office/drawing/2014/main" id="{F2D7A796-E8E3-7DA8-5CB6-DD5ED71AF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223" y="2268555"/>
            <a:ext cx="8373644" cy="3448531"/>
          </a:xfrm>
          <a:prstGeom prst="rect">
            <a:avLst/>
          </a:prstGeom>
        </p:spPr>
      </p:pic>
      <p:sp>
        <p:nvSpPr>
          <p:cNvPr id="10" name="Arrow: Right 9">
            <a:extLst>
              <a:ext uri="{FF2B5EF4-FFF2-40B4-BE49-F238E27FC236}">
                <a16:creationId xmlns:a16="http://schemas.microsoft.com/office/drawing/2014/main" id="{A946A276-3D16-3B4D-C1F9-FB7AB238AAD3}"/>
              </a:ext>
            </a:extLst>
          </p:cNvPr>
          <p:cNvSpPr/>
          <p:nvPr/>
        </p:nvSpPr>
        <p:spPr>
          <a:xfrm>
            <a:off x="6096000" y="5478261"/>
            <a:ext cx="398304" cy="238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41A376B-5359-DAE9-964F-9813DDD6F613}"/>
              </a:ext>
            </a:extLst>
          </p:cNvPr>
          <p:cNvSpPr/>
          <p:nvPr/>
        </p:nvSpPr>
        <p:spPr>
          <a:xfrm>
            <a:off x="8165690" y="5478261"/>
            <a:ext cx="398304" cy="238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0BD4505-A697-7E4A-0D30-B3441AAB868A}"/>
              </a:ext>
            </a:extLst>
          </p:cNvPr>
          <p:cNvSpPr/>
          <p:nvPr/>
        </p:nvSpPr>
        <p:spPr>
          <a:xfrm>
            <a:off x="6115657" y="5031672"/>
            <a:ext cx="398304" cy="238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326B30AB-786A-3EC0-C3C4-C0DF2429B2CC}"/>
              </a:ext>
            </a:extLst>
          </p:cNvPr>
          <p:cNvSpPr/>
          <p:nvPr/>
        </p:nvSpPr>
        <p:spPr>
          <a:xfrm>
            <a:off x="8165690" y="5031671"/>
            <a:ext cx="398304" cy="238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21614F4-5757-82BD-3DC7-2A4104A8790A}"/>
              </a:ext>
            </a:extLst>
          </p:cNvPr>
          <p:cNvSpPr/>
          <p:nvPr/>
        </p:nvSpPr>
        <p:spPr>
          <a:xfrm>
            <a:off x="6115657" y="4111796"/>
            <a:ext cx="398304" cy="238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A9B9CA1C-BC31-E796-3BB6-99F766E87B8D}"/>
              </a:ext>
            </a:extLst>
          </p:cNvPr>
          <p:cNvSpPr/>
          <p:nvPr/>
        </p:nvSpPr>
        <p:spPr>
          <a:xfrm>
            <a:off x="8185347" y="4111796"/>
            <a:ext cx="398304" cy="238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CD6F0DF-0661-566C-64B0-522B110196F3}"/>
              </a:ext>
            </a:extLst>
          </p:cNvPr>
          <p:cNvSpPr/>
          <p:nvPr/>
        </p:nvSpPr>
        <p:spPr>
          <a:xfrm>
            <a:off x="6135314" y="3665207"/>
            <a:ext cx="398304" cy="238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36A72AC3-CB3C-70DA-8929-81A01692F52D}"/>
              </a:ext>
            </a:extLst>
          </p:cNvPr>
          <p:cNvSpPr/>
          <p:nvPr/>
        </p:nvSpPr>
        <p:spPr>
          <a:xfrm>
            <a:off x="8185347" y="3665206"/>
            <a:ext cx="398304" cy="238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712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BF501-5753-4BE1-F189-C68738861C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EFFBE-849A-0395-D7D8-16EF8EFB620E}"/>
              </a:ext>
            </a:extLst>
          </p:cNvPr>
          <p:cNvSpPr>
            <a:spLocks noGrp="1"/>
          </p:cNvSpPr>
          <p:nvPr>
            <p:ph type="ctrTitle"/>
          </p:nvPr>
        </p:nvSpPr>
        <p:spPr>
          <a:xfrm>
            <a:off x="747253" y="176981"/>
            <a:ext cx="10287492" cy="915055"/>
          </a:xfrm>
        </p:spPr>
        <p:txBody>
          <a:bodyPr>
            <a:normAutofit/>
          </a:bodyPr>
          <a:lstStyle/>
          <a:p>
            <a:pPr algn="l"/>
            <a:r>
              <a:rPr lang="en-US" sz="4400" dirty="0"/>
              <a:t>Summarized Notes Analysis</a:t>
            </a:r>
            <a:endParaRPr lang="en-US" dirty="0"/>
          </a:p>
        </p:txBody>
      </p:sp>
      <p:cxnSp>
        <p:nvCxnSpPr>
          <p:cNvPr id="5" name="Straight Connector 4">
            <a:extLst>
              <a:ext uri="{FF2B5EF4-FFF2-40B4-BE49-F238E27FC236}">
                <a16:creationId xmlns:a16="http://schemas.microsoft.com/office/drawing/2014/main" id="{A4117300-D5CA-8F15-799A-C9016651DA8A}"/>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75B47FA-4CDD-A244-41DC-46AAE36B5EC6}"/>
              </a:ext>
            </a:extLst>
          </p:cNvPr>
          <p:cNvSpPr txBox="1"/>
          <p:nvPr/>
        </p:nvSpPr>
        <p:spPr>
          <a:xfrm>
            <a:off x="616074" y="1292749"/>
            <a:ext cx="107337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400"/>
              </a:spcAft>
            </a:pPr>
            <a:r>
              <a:rPr lang="en-US" sz="2000" b="1" dirty="0"/>
              <a:t>Question: </a:t>
            </a:r>
            <a:r>
              <a:rPr lang="en-US" sz="2000" dirty="0"/>
              <a:t>Does classifiers perform better after extracting summaries with embedding models?</a:t>
            </a:r>
          </a:p>
        </p:txBody>
      </p:sp>
      <p:pic>
        <p:nvPicPr>
          <p:cNvPr id="10" name="Picture 9">
            <a:extLst>
              <a:ext uri="{FF2B5EF4-FFF2-40B4-BE49-F238E27FC236}">
                <a16:creationId xmlns:a16="http://schemas.microsoft.com/office/drawing/2014/main" id="{892CA541-ED1D-5163-EEC9-8C233DE82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8" y="2856361"/>
            <a:ext cx="11492668" cy="1211727"/>
          </a:xfrm>
          <a:prstGeom prst="rect">
            <a:avLst/>
          </a:prstGeom>
        </p:spPr>
      </p:pic>
    </p:spTree>
    <p:extLst>
      <p:ext uri="{BB962C8B-B14F-4D97-AF65-F5344CB8AC3E}">
        <p14:creationId xmlns:p14="http://schemas.microsoft.com/office/powerpoint/2010/main" val="13576441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2461D-92CB-EF90-A977-83B9665A5F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695C23-2312-4E6F-E3B3-EA655347412D}"/>
              </a:ext>
            </a:extLst>
          </p:cNvPr>
          <p:cNvSpPr>
            <a:spLocks noGrp="1"/>
          </p:cNvSpPr>
          <p:nvPr>
            <p:ph type="ctrTitle"/>
          </p:nvPr>
        </p:nvSpPr>
        <p:spPr>
          <a:xfrm>
            <a:off x="747253" y="176981"/>
            <a:ext cx="10287492" cy="915055"/>
          </a:xfrm>
        </p:spPr>
        <p:txBody>
          <a:bodyPr>
            <a:normAutofit/>
          </a:bodyPr>
          <a:lstStyle/>
          <a:p>
            <a:pPr algn="l"/>
            <a:r>
              <a:rPr lang="en-US" sz="4400" dirty="0"/>
              <a:t>Next Week</a:t>
            </a:r>
            <a:endParaRPr lang="en-US" dirty="0"/>
          </a:p>
        </p:txBody>
      </p:sp>
      <p:cxnSp>
        <p:nvCxnSpPr>
          <p:cNvPr id="5" name="Straight Connector 4">
            <a:extLst>
              <a:ext uri="{FF2B5EF4-FFF2-40B4-BE49-F238E27FC236}">
                <a16:creationId xmlns:a16="http://schemas.microsoft.com/office/drawing/2014/main" id="{E0A97E69-2839-1CD0-1843-9A53EBB765F1}"/>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A418DC5-71C3-F0C0-69E8-3B61A2419EA7}"/>
              </a:ext>
            </a:extLst>
          </p:cNvPr>
          <p:cNvSpPr txBox="1"/>
          <p:nvPr/>
        </p:nvSpPr>
        <p:spPr>
          <a:xfrm>
            <a:off x="747091" y="1424829"/>
            <a:ext cx="8953500" cy="1022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Complete all parts of the paper</a:t>
            </a:r>
          </a:p>
          <a:p>
            <a:pPr marL="342900" indent="-342900">
              <a:lnSpc>
                <a:spcPct val="150000"/>
              </a:lnSpc>
              <a:spcAft>
                <a:spcPts val="400"/>
              </a:spcAft>
              <a:buFont typeface="Arial" panose="020B0604020202020204" pitchFamily="34" charset="0"/>
              <a:buChar char="•"/>
            </a:pPr>
            <a:r>
              <a:rPr lang="en-US" sz="2000" dirty="0"/>
              <a:t>Explore other embeddings models</a:t>
            </a:r>
          </a:p>
        </p:txBody>
      </p:sp>
    </p:spTree>
    <p:extLst>
      <p:ext uri="{BB962C8B-B14F-4D97-AF65-F5344CB8AC3E}">
        <p14:creationId xmlns:p14="http://schemas.microsoft.com/office/powerpoint/2010/main" val="37242917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EF4DA-6CEA-D6AB-833D-7D4E14109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93A43-7FC8-7839-DDE9-2573A2CF4843}"/>
              </a:ext>
            </a:extLst>
          </p:cNvPr>
          <p:cNvSpPr>
            <a:spLocks noGrp="1"/>
          </p:cNvSpPr>
          <p:nvPr>
            <p:ph type="ctrTitle"/>
          </p:nvPr>
        </p:nvSpPr>
        <p:spPr>
          <a:xfrm>
            <a:off x="747253" y="176981"/>
            <a:ext cx="10287492" cy="915055"/>
          </a:xfrm>
        </p:spPr>
        <p:txBody>
          <a:bodyPr>
            <a:normAutofit/>
          </a:bodyPr>
          <a:lstStyle/>
          <a:p>
            <a:pPr algn="l"/>
            <a:r>
              <a:rPr lang="en-US" sz="4400" dirty="0"/>
              <a:t>Previous Week Recap (05/19/25)</a:t>
            </a:r>
            <a:endParaRPr lang="en-US" dirty="0"/>
          </a:p>
        </p:txBody>
      </p:sp>
      <p:cxnSp>
        <p:nvCxnSpPr>
          <p:cNvPr id="5" name="Straight Connector 4">
            <a:extLst>
              <a:ext uri="{FF2B5EF4-FFF2-40B4-BE49-F238E27FC236}">
                <a16:creationId xmlns:a16="http://schemas.microsoft.com/office/drawing/2014/main" id="{49E12263-9395-EDF0-5E38-E3AC290EDDC6}"/>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F415874-51F6-28EE-9694-57EB57CA2438}"/>
              </a:ext>
            </a:extLst>
          </p:cNvPr>
          <p:cNvSpPr txBox="1"/>
          <p:nvPr/>
        </p:nvSpPr>
        <p:spPr>
          <a:xfrm>
            <a:off x="747091" y="1424829"/>
            <a:ext cx="8953500" cy="2048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solidFill>
                  <a:schemeClr val="tx2">
                    <a:lumMod val="75000"/>
                    <a:lumOff val="25000"/>
                  </a:schemeClr>
                </a:solidFill>
              </a:rPr>
              <a:t>Paper review &amp; feedback</a:t>
            </a:r>
          </a:p>
          <a:p>
            <a:pPr marL="342900" indent="-342900">
              <a:lnSpc>
                <a:spcPct val="150000"/>
              </a:lnSpc>
              <a:spcAft>
                <a:spcPts val="400"/>
              </a:spcAft>
              <a:buFont typeface="Arial" panose="020B0604020202020204" pitchFamily="34" charset="0"/>
              <a:buChar char="•"/>
            </a:pPr>
            <a:r>
              <a:rPr lang="en-US" sz="2000" dirty="0"/>
              <a:t>Inclusion of other sections (</a:t>
            </a:r>
            <a:r>
              <a:rPr lang="en-US" sz="2000" dirty="0">
                <a:solidFill>
                  <a:schemeClr val="tx2">
                    <a:lumMod val="75000"/>
                    <a:lumOff val="25000"/>
                  </a:schemeClr>
                </a:solidFill>
              </a:rPr>
              <a:t>Literature Review, Discussion and Conclusion</a:t>
            </a:r>
            <a:r>
              <a:rPr lang="en-US" sz="2000" dirty="0"/>
              <a:t>)</a:t>
            </a:r>
          </a:p>
          <a:p>
            <a:pPr marL="342900" indent="-342900">
              <a:lnSpc>
                <a:spcPct val="150000"/>
              </a:lnSpc>
              <a:spcAft>
                <a:spcPts val="400"/>
              </a:spcAft>
              <a:buFont typeface="Arial" panose="020B0604020202020204" pitchFamily="34" charset="0"/>
              <a:buChar char="•"/>
            </a:pPr>
            <a:r>
              <a:rPr lang="en-US" sz="2000" dirty="0">
                <a:solidFill>
                  <a:schemeClr val="tx2">
                    <a:lumMod val="75000"/>
                    <a:lumOff val="25000"/>
                  </a:schemeClr>
                </a:solidFill>
              </a:rPr>
              <a:t>Update Methodology Diagram</a:t>
            </a:r>
          </a:p>
          <a:p>
            <a:pPr marL="342900" indent="-342900">
              <a:lnSpc>
                <a:spcPct val="150000"/>
              </a:lnSpc>
              <a:spcAft>
                <a:spcPts val="400"/>
              </a:spcAft>
              <a:buFont typeface="Arial" panose="020B0604020202020204" pitchFamily="34" charset="0"/>
              <a:buChar char="•"/>
            </a:pPr>
            <a:r>
              <a:rPr lang="en-US" sz="2000" dirty="0"/>
              <a:t>Included </a:t>
            </a:r>
            <a:r>
              <a:rPr lang="en-US" sz="2000" dirty="0">
                <a:solidFill>
                  <a:schemeClr val="tx2">
                    <a:lumMod val="75000"/>
                    <a:lumOff val="25000"/>
                  </a:schemeClr>
                </a:solidFill>
              </a:rPr>
              <a:t>2 tables </a:t>
            </a:r>
            <a:r>
              <a:rPr lang="en-US" sz="2000" dirty="0"/>
              <a:t>for performance metrics of different patient subsets</a:t>
            </a:r>
          </a:p>
        </p:txBody>
      </p:sp>
    </p:spTree>
    <p:extLst>
      <p:ext uri="{BB962C8B-B14F-4D97-AF65-F5344CB8AC3E}">
        <p14:creationId xmlns:p14="http://schemas.microsoft.com/office/powerpoint/2010/main" val="2551050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6E57-56B5-CBBB-C2B7-66566ADEC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D62E9-E1CF-9661-04C2-238A9251D717}"/>
              </a:ext>
            </a:extLst>
          </p:cNvPr>
          <p:cNvSpPr>
            <a:spLocks noGrp="1"/>
          </p:cNvSpPr>
          <p:nvPr>
            <p:ph type="ctrTitle"/>
          </p:nvPr>
        </p:nvSpPr>
        <p:spPr>
          <a:xfrm>
            <a:off x="747253" y="176981"/>
            <a:ext cx="10287492" cy="915055"/>
          </a:xfrm>
        </p:spPr>
        <p:txBody>
          <a:bodyPr>
            <a:normAutofit fontScale="90000"/>
          </a:bodyPr>
          <a:lstStyle/>
          <a:p>
            <a:pPr algn="l"/>
            <a:r>
              <a:rPr lang="en-US" dirty="0"/>
              <a:t>Methodology Diagram</a:t>
            </a:r>
          </a:p>
        </p:txBody>
      </p:sp>
      <p:cxnSp>
        <p:nvCxnSpPr>
          <p:cNvPr id="5" name="Straight Connector 4">
            <a:extLst>
              <a:ext uri="{FF2B5EF4-FFF2-40B4-BE49-F238E27FC236}">
                <a16:creationId xmlns:a16="http://schemas.microsoft.com/office/drawing/2014/main" id="{F37D5FDC-86B2-3C9E-AF53-EFE4F2E6F914}"/>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A5D453C-61C4-ED24-6E9D-3F23756C618F}"/>
              </a:ext>
            </a:extLst>
          </p:cNvPr>
          <p:cNvSpPr txBox="1"/>
          <p:nvPr/>
        </p:nvSpPr>
        <p:spPr>
          <a:xfrm>
            <a:off x="747091" y="1424829"/>
            <a:ext cx="8953500" cy="509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Updated based on the last week feedback</a:t>
            </a:r>
          </a:p>
        </p:txBody>
      </p:sp>
      <p:pic>
        <p:nvPicPr>
          <p:cNvPr id="9" name="Picture 8" descr="A diagram of a process&#10;&#10;AI-generated content may be incorrect.">
            <a:extLst>
              <a:ext uri="{FF2B5EF4-FFF2-40B4-BE49-F238E27FC236}">
                <a16:creationId xmlns:a16="http://schemas.microsoft.com/office/drawing/2014/main" id="{97B286AA-A4CC-243C-718C-267D7CCF7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89" y="2821792"/>
            <a:ext cx="10825622" cy="2396712"/>
          </a:xfrm>
          <a:prstGeom prst="rect">
            <a:avLst/>
          </a:prstGeom>
        </p:spPr>
      </p:pic>
    </p:spTree>
    <p:extLst>
      <p:ext uri="{BB962C8B-B14F-4D97-AF65-F5344CB8AC3E}">
        <p14:creationId xmlns:p14="http://schemas.microsoft.com/office/powerpoint/2010/main" val="3192328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D229F-4018-AE42-FBF0-E1614A3B6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51CEF-9CC4-5DB6-002C-B9AE55F9803B}"/>
              </a:ext>
            </a:extLst>
          </p:cNvPr>
          <p:cNvSpPr>
            <a:spLocks noGrp="1"/>
          </p:cNvSpPr>
          <p:nvPr>
            <p:ph type="ctrTitle"/>
          </p:nvPr>
        </p:nvSpPr>
        <p:spPr>
          <a:xfrm>
            <a:off x="747253" y="176981"/>
            <a:ext cx="10287492" cy="915055"/>
          </a:xfrm>
        </p:spPr>
        <p:txBody>
          <a:bodyPr>
            <a:normAutofit fontScale="90000"/>
          </a:bodyPr>
          <a:lstStyle/>
          <a:p>
            <a:pPr algn="l"/>
            <a:r>
              <a:rPr lang="en-US" dirty="0"/>
              <a:t>Tables in the results sections</a:t>
            </a:r>
          </a:p>
        </p:txBody>
      </p:sp>
      <p:cxnSp>
        <p:nvCxnSpPr>
          <p:cNvPr id="5" name="Straight Connector 4">
            <a:extLst>
              <a:ext uri="{FF2B5EF4-FFF2-40B4-BE49-F238E27FC236}">
                <a16:creationId xmlns:a16="http://schemas.microsoft.com/office/drawing/2014/main" id="{0A1FD38E-1DCC-5F09-73E9-4296C934199E}"/>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EF0CD69-691C-E181-6BE6-06E248C72763}"/>
              </a:ext>
            </a:extLst>
          </p:cNvPr>
          <p:cNvSpPr txBox="1"/>
          <p:nvPr/>
        </p:nvSpPr>
        <p:spPr>
          <a:xfrm>
            <a:off x="747091" y="1189793"/>
            <a:ext cx="10287654" cy="5536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Two tables for all the combinations</a:t>
            </a:r>
          </a:p>
          <a:p>
            <a:pPr marL="342900" indent="-342900">
              <a:lnSpc>
                <a:spcPct val="150000"/>
              </a:lnSpc>
              <a:spcAft>
                <a:spcPts val="400"/>
              </a:spcAft>
              <a:buFont typeface="Arial" panose="020B0604020202020204" pitchFamily="34" charset="0"/>
              <a:buChar char="•"/>
            </a:pPr>
            <a:r>
              <a:rPr lang="en-US" sz="2000" b="1" dirty="0"/>
              <a:t>First table: All the patients</a:t>
            </a:r>
          </a:p>
          <a:p>
            <a:pPr marL="800100" lvl="1" indent="-342900">
              <a:lnSpc>
                <a:spcPct val="150000"/>
              </a:lnSpc>
              <a:spcAft>
                <a:spcPts val="400"/>
              </a:spcAft>
              <a:buFont typeface="Arial" panose="020B0604020202020204" pitchFamily="34" charset="0"/>
              <a:buChar char="•"/>
            </a:pPr>
            <a:r>
              <a:rPr lang="en-US" sz="2000" b="1" dirty="0"/>
              <a:t>Rows: Feature subsets – </a:t>
            </a:r>
            <a:r>
              <a:rPr lang="en-US" sz="2000" dirty="0"/>
              <a:t>4 combinations (Demo </a:t>
            </a:r>
            <a:r>
              <a:rPr lang="en-US" sz="2000" dirty="0">
                <a:sym typeface="Wingdings" panose="05000000000000000000" pitchFamily="2" charset="2"/>
              </a:rPr>
              <a:t> Demo + Tabular + TF-IDF on  Summarized Notes)</a:t>
            </a:r>
          </a:p>
          <a:p>
            <a:pPr marL="800100" lvl="1" indent="-342900">
              <a:lnSpc>
                <a:spcPct val="150000"/>
              </a:lnSpc>
              <a:spcAft>
                <a:spcPts val="400"/>
              </a:spcAft>
              <a:buFont typeface="Arial" panose="020B0604020202020204" pitchFamily="34" charset="0"/>
              <a:buChar char="•"/>
            </a:pPr>
            <a:r>
              <a:rPr lang="en-US" sz="2000" b="1" dirty="0">
                <a:sym typeface="Wingdings" panose="05000000000000000000" pitchFamily="2" charset="2"/>
              </a:rPr>
              <a:t>Columns: </a:t>
            </a:r>
            <a:r>
              <a:rPr lang="en-US" sz="2000" dirty="0">
                <a:sym typeface="Wingdings" panose="05000000000000000000" pitchFamily="2" charset="2"/>
              </a:rPr>
              <a:t>Engaged/ Not-Engaged</a:t>
            </a:r>
          </a:p>
          <a:p>
            <a:pPr marL="800100" lvl="1" indent="-342900">
              <a:lnSpc>
                <a:spcPct val="150000"/>
              </a:lnSpc>
              <a:spcAft>
                <a:spcPts val="400"/>
              </a:spcAft>
              <a:buFont typeface="Arial" panose="020B0604020202020204" pitchFamily="34" charset="0"/>
              <a:buChar char="•"/>
            </a:pPr>
            <a:r>
              <a:rPr lang="en-US" sz="2000" b="1" dirty="0">
                <a:sym typeface="Wingdings" panose="05000000000000000000" pitchFamily="2" charset="2"/>
              </a:rPr>
              <a:t>Cell values: </a:t>
            </a:r>
            <a:r>
              <a:rPr lang="en-US" sz="2000" dirty="0" err="1">
                <a:sym typeface="Wingdings" panose="05000000000000000000" pitchFamily="2" charset="2"/>
              </a:rPr>
              <a:t>XGBoost</a:t>
            </a:r>
            <a:r>
              <a:rPr lang="en-US" sz="2000" dirty="0">
                <a:sym typeface="Wingdings" panose="05000000000000000000" pitchFamily="2" charset="2"/>
              </a:rPr>
              <a:t> model ROC-AUC score</a:t>
            </a:r>
          </a:p>
          <a:p>
            <a:pPr marL="342900" indent="-342900">
              <a:lnSpc>
                <a:spcPct val="150000"/>
              </a:lnSpc>
              <a:spcAft>
                <a:spcPts val="400"/>
              </a:spcAft>
              <a:buFont typeface="Arial" panose="020B0604020202020204" pitchFamily="34" charset="0"/>
              <a:buChar char="•"/>
            </a:pPr>
            <a:r>
              <a:rPr lang="en-US" sz="2000" b="1" dirty="0"/>
              <a:t>Second table: Patients with notes</a:t>
            </a:r>
          </a:p>
          <a:p>
            <a:pPr marL="800100" lvl="1" indent="-342900">
              <a:lnSpc>
                <a:spcPct val="150000"/>
              </a:lnSpc>
              <a:spcAft>
                <a:spcPts val="400"/>
              </a:spcAft>
              <a:buFont typeface="Arial" panose="020B0604020202020204" pitchFamily="34" charset="0"/>
              <a:buChar char="•"/>
            </a:pPr>
            <a:r>
              <a:rPr lang="en-US" sz="2000" b="1" dirty="0"/>
              <a:t>Rows: Feature subsets – </a:t>
            </a:r>
            <a:r>
              <a:rPr lang="en-US" sz="2000" dirty="0"/>
              <a:t>6 combinations (Demo </a:t>
            </a:r>
            <a:r>
              <a:rPr lang="en-US" sz="2000" dirty="0">
                <a:sym typeface="Wingdings" panose="05000000000000000000" pitchFamily="2" charset="2"/>
              </a:rPr>
              <a:t> Demo + Tabular + BERT on Summarized Notes)</a:t>
            </a:r>
          </a:p>
          <a:p>
            <a:pPr marL="800100" lvl="1" indent="-342900">
              <a:lnSpc>
                <a:spcPct val="150000"/>
              </a:lnSpc>
              <a:spcAft>
                <a:spcPts val="400"/>
              </a:spcAft>
              <a:buFont typeface="Arial" panose="020B0604020202020204" pitchFamily="34" charset="0"/>
              <a:buChar char="•"/>
            </a:pPr>
            <a:r>
              <a:rPr lang="en-US" sz="2000" b="1" dirty="0">
                <a:sym typeface="Wingdings" panose="05000000000000000000" pitchFamily="2" charset="2"/>
              </a:rPr>
              <a:t>Columns: </a:t>
            </a:r>
            <a:r>
              <a:rPr lang="en-US" sz="2000" dirty="0">
                <a:sym typeface="Wingdings" panose="05000000000000000000" pitchFamily="2" charset="2"/>
              </a:rPr>
              <a:t>Engaged/ Not-Engaged</a:t>
            </a:r>
          </a:p>
          <a:p>
            <a:pPr marL="800100" lvl="1" indent="-342900">
              <a:lnSpc>
                <a:spcPct val="150000"/>
              </a:lnSpc>
              <a:spcAft>
                <a:spcPts val="400"/>
              </a:spcAft>
              <a:buFont typeface="Arial" panose="020B0604020202020204" pitchFamily="34" charset="0"/>
              <a:buChar char="•"/>
            </a:pPr>
            <a:r>
              <a:rPr lang="en-US" sz="2000" b="1" dirty="0">
                <a:sym typeface="Wingdings" panose="05000000000000000000" pitchFamily="2" charset="2"/>
              </a:rPr>
              <a:t>Cell values: </a:t>
            </a:r>
            <a:r>
              <a:rPr lang="en-US" sz="2000" dirty="0" err="1">
                <a:sym typeface="Wingdings" panose="05000000000000000000" pitchFamily="2" charset="2"/>
              </a:rPr>
              <a:t>XGBoost</a:t>
            </a:r>
            <a:r>
              <a:rPr lang="en-US" sz="2000" dirty="0">
                <a:sym typeface="Wingdings" panose="05000000000000000000" pitchFamily="2" charset="2"/>
              </a:rPr>
              <a:t> model ROC-AUC score</a:t>
            </a:r>
          </a:p>
        </p:txBody>
      </p:sp>
    </p:spTree>
    <p:extLst>
      <p:ext uri="{BB962C8B-B14F-4D97-AF65-F5344CB8AC3E}">
        <p14:creationId xmlns:p14="http://schemas.microsoft.com/office/powerpoint/2010/main" val="3145808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EA2CA-C96E-BE78-099F-11A84ED1B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AD82B-8D71-D53B-F3FA-07A1399C7BFA}"/>
              </a:ext>
            </a:extLst>
          </p:cNvPr>
          <p:cNvSpPr>
            <a:spLocks noGrp="1"/>
          </p:cNvSpPr>
          <p:nvPr>
            <p:ph type="ctrTitle"/>
          </p:nvPr>
        </p:nvSpPr>
        <p:spPr>
          <a:xfrm>
            <a:off x="747253" y="176981"/>
            <a:ext cx="10287492" cy="915055"/>
          </a:xfrm>
        </p:spPr>
        <p:txBody>
          <a:bodyPr>
            <a:normAutofit/>
          </a:bodyPr>
          <a:lstStyle/>
          <a:p>
            <a:pPr algn="l"/>
            <a:r>
              <a:rPr lang="en-US" sz="4400" dirty="0"/>
              <a:t>Next Week</a:t>
            </a:r>
            <a:endParaRPr lang="en-US" dirty="0"/>
          </a:p>
        </p:txBody>
      </p:sp>
      <p:cxnSp>
        <p:nvCxnSpPr>
          <p:cNvPr id="5" name="Straight Connector 4">
            <a:extLst>
              <a:ext uri="{FF2B5EF4-FFF2-40B4-BE49-F238E27FC236}">
                <a16:creationId xmlns:a16="http://schemas.microsoft.com/office/drawing/2014/main" id="{9876BA9A-6BA8-9B15-FD2D-CC56D7127234}"/>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DF06663-B6DD-86D0-0347-BAFF4CFF89CB}"/>
              </a:ext>
            </a:extLst>
          </p:cNvPr>
          <p:cNvSpPr txBox="1"/>
          <p:nvPr/>
        </p:nvSpPr>
        <p:spPr>
          <a:xfrm>
            <a:off x="747091" y="1424829"/>
            <a:ext cx="8953500" cy="1022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Final review of the paper</a:t>
            </a:r>
          </a:p>
          <a:p>
            <a:pPr marL="342900" indent="-342900">
              <a:lnSpc>
                <a:spcPct val="150000"/>
              </a:lnSpc>
              <a:spcAft>
                <a:spcPts val="400"/>
              </a:spcAft>
              <a:buFont typeface="Arial" panose="020B0604020202020204" pitchFamily="34" charset="0"/>
              <a:buChar char="•"/>
            </a:pPr>
            <a:r>
              <a:rPr lang="en-US" sz="2000" dirty="0"/>
              <a:t>Including additional visuals/ tables if needed</a:t>
            </a:r>
          </a:p>
        </p:txBody>
      </p:sp>
    </p:spTree>
    <p:extLst>
      <p:ext uri="{BB962C8B-B14F-4D97-AF65-F5344CB8AC3E}">
        <p14:creationId xmlns:p14="http://schemas.microsoft.com/office/powerpoint/2010/main" val="969441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430D1-B0D7-6F9A-5C0E-F2697BA1E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CDC02-22DC-B5DD-6E2B-E015663E1396}"/>
              </a:ext>
            </a:extLst>
          </p:cNvPr>
          <p:cNvSpPr>
            <a:spLocks noGrp="1"/>
          </p:cNvSpPr>
          <p:nvPr>
            <p:ph type="ctrTitle"/>
          </p:nvPr>
        </p:nvSpPr>
        <p:spPr>
          <a:xfrm>
            <a:off x="747253" y="176981"/>
            <a:ext cx="10287492" cy="915055"/>
          </a:xfrm>
        </p:spPr>
        <p:txBody>
          <a:bodyPr>
            <a:normAutofit/>
          </a:bodyPr>
          <a:lstStyle/>
          <a:p>
            <a:pPr algn="l"/>
            <a:r>
              <a:rPr lang="en-US" sz="4400" dirty="0"/>
              <a:t>E-Science Paper – Title &amp; Authors</a:t>
            </a:r>
            <a:endParaRPr lang="en-US" dirty="0"/>
          </a:p>
        </p:txBody>
      </p:sp>
      <p:cxnSp>
        <p:nvCxnSpPr>
          <p:cNvPr id="5" name="Straight Connector 4">
            <a:extLst>
              <a:ext uri="{FF2B5EF4-FFF2-40B4-BE49-F238E27FC236}">
                <a16:creationId xmlns:a16="http://schemas.microsoft.com/office/drawing/2014/main" id="{325092C4-9087-C531-F199-FA705C5CB241}"/>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BEF7F06-32CF-ED61-DFA2-678DBC7A7F2B}"/>
              </a:ext>
            </a:extLst>
          </p:cNvPr>
          <p:cNvSpPr txBox="1"/>
          <p:nvPr/>
        </p:nvSpPr>
        <p:spPr>
          <a:xfrm>
            <a:off x="747091" y="1424829"/>
            <a:ext cx="8953500" cy="44566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Leveraging Hidden Patterns in Open-Ended Health Workers’ Notes to Improve Prediction of Patient Readmission </a:t>
            </a:r>
          </a:p>
          <a:p>
            <a:pPr marL="342900" indent="-342900">
              <a:lnSpc>
                <a:spcPct val="150000"/>
              </a:lnSpc>
              <a:spcAft>
                <a:spcPts val="400"/>
              </a:spcAft>
              <a:buFont typeface="Arial" panose="020B0604020202020204" pitchFamily="34" charset="0"/>
              <a:buChar char="•"/>
            </a:pPr>
            <a:r>
              <a:rPr lang="en-US" sz="2000" b="1" dirty="0"/>
              <a:t>Authors</a:t>
            </a:r>
          </a:p>
          <a:p>
            <a:pPr marL="342900" indent="-342900">
              <a:lnSpc>
                <a:spcPct val="150000"/>
              </a:lnSpc>
              <a:spcAft>
                <a:spcPts val="400"/>
              </a:spcAft>
              <a:buFont typeface="Arial" panose="020B0604020202020204" pitchFamily="34" charset="0"/>
              <a:buChar char="•"/>
            </a:pPr>
            <a:r>
              <a:rPr lang="en-US" sz="1200" dirty="0"/>
              <a:t>Naveen Kumar Reddy </a:t>
            </a:r>
          </a:p>
          <a:p>
            <a:pPr marL="342900" indent="-342900">
              <a:lnSpc>
                <a:spcPct val="150000"/>
              </a:lnSpc>
              <a:spcAft>
                <a:spcPts val="400"/>
              </a:spcAft>
              <a:buFont typeface="Arial" panose="020B0604020202020204" pitchFamily="34" charset="0"/>
              <a:buChar char="•"/>
            </a:pPr>
            <a:r>
              <a:rPr lang="en-US" sz="1200" dirty="0"/>
              <a:t>Ankita Mishra </a:t>
            </a:r>
          </a:p>
          <a:p>
            <a:pPr marL="342900" indent="-342900">
              <a:lnSpc>
                <a:spcPct val="150000"/>
              </a:lnSpc>
              <a:spcAft>
                <a:spcPts val="400"/>
              </a:spcAft>
              <a:buFont typeface="Arial" panose="020B0604020202020204" pitchFamily="34" charset="0"/>
              <a:buChar char="•"/>
            </a:pPr>
            <a:r>
              <a:rPr lang="en-US" sz="1200" dirty="0"/>
              <a:t>Navika </a:t>
            </a:r>
            <a:r>
              <a:rPr lang="en-US" sz="1200" dirty="0" err="1"/>
              <a:t>Maglani</a:t>
            </a:r>
            <a:r>
              <a:rPr lang="en-US" sz="1200" dirty="0"/>
              <a:t> </a:t>
            </a:r>
          </a:p>
          <a:p>
            <a:pPr marL="342900" indent="-342900">
              <a:lnSpc>
                <a:spcPct val="150000"/>
              </a:lnSpc>
              <a:spcAft>
                <a:spcPts val="400"/>
              </a:spcAft>
              <a:buFont typeface="Arial" panose="020B0604020202020204" pitchFamily="34" charset="0"/>
              <a:buChar char="•"/>
            </a:pPr>
            <a:r>
              <a:rPr lang="en-US" sz="1200" dirty="0"/>
              <a:t>Sameer Shaik </a:t>
            </a:r>
          </a:p>
          <a:p>
            <a:pPr marL="342900" indent="-342900">
              <a:lnSpc>
                <a:spcPct val="150000"/>
              </a:lnSpc>
              <a:spcAft>
                <a:spcPts val="400"/>
              </a:spcAft>
              <a:buFont typeface="Arial" panose="020B0604020202020204" pitchFamily="34" charset="0"/>
              <a:buChar char="•"/>
            </a:pPr>
            <a:r>
              <a:rPr lang="en-US" sz="1200" dirty="0"/>
              <a:t>Kelly McCabe </a:t>
            </a:r>
          </a:p>
          <a:p>
            <a:pPr marL="342900" indent="-342900">
              <a:lnSpc>
                <a:spcPct val="150000"/>
              </a:lnSpc>
              <a:spcAft>
                <a:spcPts val="400"/>
              </a:spcAft>
              <a:buFont typeface="Arial" panose="020B0604020202020204" pitchFamily="34" charset="0"/>
              <a:buChar char="•"/>
            </a:pPr>
            <a:r>
              <a:rPr lang="en-US" sz="1200" dirty="0"/>
              <a:t>Jacob Furst </a:t>
            </a:r>
          </a:p>
          <a:p>
            <a:pPr marL="342900" indent="-342900">
              <a:lnSpc>
                <a:spcPct val="150000"/>
              </a:lnSpc>
              <a:spcAft>
                <a:spcPts val="400"/>
              </a:spcAft>
              <a:buFont typeface="Arial" panose="020B0604020202020204" pitchFamily="34" charset="0"/>
              <a:buChar char="•"/>
            </a:pPr>
            <a:r>
              <a:rPr lang="en-US" sz="1200" dirty="0"/>
              <a:t>Daniela Stan Raicu </a:t>
            </a:r>
          </a:p>
          <a:p>
            <a:pPr marL="342900" indent="-342900">
              <a:lnSpc>
                <a:spcPct val="150000"/>
              </a:lnSpc>
              <a:spcAft>
                <a:spcPts val="400"/>
              </a:spcAft>
              <a:buFont typeface="Arial" panose="020B0604020202020204" pitchFamily="34" charset="0"/>
              <a:buChar char="•"/>
            </a:pPr>
            <a:r>
              <a:rPr lang="en-US" sz="1200" dirty="0"/>
              <a:t>Roselyne Tchoua</a:t>
            </a:r>
          </a:p>
          <a:p>
            <a:pPr marL="342900" indent="-342900">
              <a:lnSpc>
                <a:spcPct val="150000"/>
              </a:lnSpc>
              <a:spcAft>
                <a:spcPts val="400"/>
              </a:spcAft>
              <a:buFont typeface="Arial" panose="020B0604020202020204" pitchFamily="34" charset="0"/>
              <a:buChar char="•"/>
            </a:pPr>
            <a:r>
              <a:rPr lang="en-US" sz="1200" dirty="0"/>
              <a:t>Jamshid Sourati</a:t>
            </a:r>
          </a:p>
        </p:txBody>
      </p:sp>
    </p:spTree>
    <p:extLst>
      <p:ext uri="{BB962C8B-B14F-4D97-AF65-F5344CB8AC3E}">
        <p14:creationId xmlns:p14="http://schemas.microsoft.com/office/powerpoint/2010/main" val="402914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Total conversation time vs Notes</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B868C99E-8BF7-C2D0-94AB-2693AB6A9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28" y="1851844"/>
            <a:ext cx="11088848" cy="29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373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74F73-75AC-E67A-68FF-A8A28E785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AA693A-8EF3-0A48-F76F-639A3F9DB5AB}"/>
              </a:ext>
            </a:extLst>
          </p:cNvPr>
          <p:cNvSpPr>
            <a:spLocks noGrp="1"/>
          </p:cNvSpPr>
          <p:nvPr>
            <p:ph type="ctrTitle"/>
          </p:nvPr>
        </p:nvSpPr>
        <p:spPr>
          <a:xfrm>
            <a:off x="747253" y="176981"/>
            <a:ext cx="10287492" cy="915055"/>
          </a:xfrm>
        </p:spPr>
        <p:txBody>
          <a:bodyPr>
            <a:normAutofit/>
          </a:bodyPr>
          <a:lstStyle/>
          <a:p>
            <a:pPr algn="l"/>
            <a:r>
              <a:rPr lang="en-US" sz="4400" dirty="0"/>
              <a:t>Problem</a:t>
            </a:r>
            <a:endParaRPr lang="en-US" dirty="0"/>
          </a:p>
        </p:txBody>
      </p:sp>
      <p:cxnSp>
        <p:nvCxnSpPr>
          <p:cNvPr id="5" name="Straight Connector 4">
            <a:extLst>
              <a:ext uri="{FF2B5EF4-FFF2-40B4-BE49-F238E27FC236}">
                <a16:creationId xmlns:a16="http://schemas.microsoft.com/office/drawing/2014/main" id="{11A80B3F-6BE2-3932-6A3C-815529F7E48A}"/>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88EB333-7001-7CBF-F43D-AFE2C499A495}"/>
              </a:ext>
            </a:extLst>
          </p:cNvPr>
          <p:cNvSpPr txBox="1"/>
          <p:nvPr/>
        </p:nvSpPr>
        <p:spPr>
          <a:xfrm>
            <a:off x="747091" y="1424829"/>
            <a:ext cx="8953500" cy="1022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How to effectively incorporate contact notes in the predictable model?</a:t>
            </a:r>
            <a:endParaRPr lang="en-US" sz="1200" dirty="0"/>
          </a:p>
          <a:p>
            <a:pPr marL="342900" indent="-342900">
              <a:lnSpc>
                <a:spcPct val="150000"/>
              </a:lnSpc>
              <a:spcAft>
                <a:spcPts val="4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4112649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8432E-6868-BEF7-2B9F-5CA20D363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44777-9159-EFC3-B1F7-A96E2A749E2B}"/>
              </a:ext>
            </a:extLst>
          </p:cNvPr>
          <p:cNvSpPr>
            <a:spLocks noGrp="1"/>
          </p:cNvSpPr>
          <p:nvPr>
            <p:ph type="ctrTitle"/>
          </p:nvPr>
        </p:nvSpPr>
        <p:spPr>
          <a:xfrm>
            <a:off x="747253" y="176981"/>
            <a:ext cx="10287492" cy="915055"/>
          </a:xfrm>
        </p:spPr>
        <p:txBody>
          <a:bodyPr>
            <a:normAutofit/>
          </a:bodyPr>
          <a:lstStyle/>
          <a:p>
            <a:pPr algn="l"/>
            <a:r>
              <a:rPr lang="en-US" sz="4400" dirty="0"/>
              <a:t>Goal &amp; Hypothesis</a:t>
            </a:r>
            <a:endParaRPr lang="en-US" dirty="0"/>
          </a:p>
        </p:txBody>
      </p:sp>
      <p:cxnSp>
        <p:nvCxnSpPr>
          <p:cNvPr id="5" name="Straight Connector 4">
            <a:extLst>
              <a:ext uri="{FF2B5EF4-FFF2-40B4-BE49-F238E27FC236}">
                <a16:creationId xmlns:a16="http://schemas.microsoft.com/office/drawing/2014/main" id="{804CE7F6-AF6F-8B5F-06AD-387592975D07}"/>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843C154-53FB-AC6B-1109-F4896817773F}"/>
              </a:ext>
            </a:extLst>
          </p:cNvPr>
          <p:cNvSpPr txBox="1"/>
          <p:nvPr/>
        </p:nvSpPr>
        <p:spPr>
          <a:xfrm>
            <a:off x="747091" y="1424829"/>
            <a:ext cx="8953500" cy="19459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b="1" dirty="0"/>
              <a:t>Goal:</a:t>
            </a:r>
            <a:r>
              <a:rPr lang="en-US" sz="2000" dirty="0"/>
              <a:t> Build an interpretable model that fuses demographics + SDOH + CHW notes and improve patient readmission predictability. </a:t>
            </a:r>
          </a:p>
          <a:p>
            <a:pPr marL="342900" indent="-342900">
              <a:lnSpc>
                <a:spcPct val="150000"/>
              </a:lnSpc>
              <a:spcAft>
                <a:spcPts val="400"/>
              </a:spcAft>
              <a:buFont typeface="Arial" panose="020B0604020202020204" pitchFamily="34" charset="0"/>
              <a:buChar char="•"/>
            </a:pPr>
            <a:r>
              <a:rPr lang="en-US" sz="2000" b="1" dirty="0"/>
              <a:t>Hypothesis:</a:t>
            </a:r>
            <a:r>
              <a:rPr lang="en-US" sz="2000" dirty="0"/>
              <a:t> adding unstructured notes will raise ROC-AUC vs. tabular-only baseline.</a:t>
            </a:r>
            <a:endParaRPr lang="en-US" sz="1200" dirty="0"/>
          </a:p>
        </p:txBody>
      </p:sp>
    </p:spTree>
    <p:extLst>
      <p:ext uri="{BB962C8B-B14F-4D97-AF65-F5344CB8AC3E}">
        <p14:creationId xmlns:p14="http://schemas.microsoft.com/office/powerpoint/2010/main" val="3533568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EC563-A54F-D19E-AEB8-6921340A0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98C97-62AC-1136-21B2-7C82227E777F}"/>
              </a:ext>
            </a:extLst>
          </p:cNvPr>
          <p:cNvSpPr>
            <a:spLocks noGrp="1"/>
          </p:cNvSpPr>
          <p:nvPr>
            <p:ph type="ctrTitle"/>
          </p:nvPr>
        </p:nvSpPr>
        <p:spPr>
          <a:xfrm>
            <a:off x="747253" y="176981"/>
            <a:ext cx="10287492" cy="915055"/>
          </a:xfrm>
        </p:spPr>
        <p:txBody>
          <a:bodyPr>
            <a:normAutofit/>
          </a:bodyPr>
          <a:lstStyle/>
          <a:p>
            <a:pPr algn="l"/>
            <a:r>
              <a:rPr lang="en-US" sz="4400" dirty="0"/>
              <a:t>Methodology</a:t>
            </a:r>
            <a:endParaRPr lang="en-US" dirty="0"/>
          </a:p>
        </p:txBody>
      </p:sp>
      <p:cxnSp>
        <p:nvCxnSpPr>
          <p:cNvPr id="5" name="Straight Connector 4">
            <a:extLst>
              <a:ext uri="{FF2B5EF4-FFF2-40B4-BE49-F238E27FC236}">
                <a16:creationId xmlns:a16="http://schemas.microsoft.com/office/drawing/2014/main" id="{C880ED60-610D-1533-B174-A4291F2C51A1}"/>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26DB660-5A0E-D419-87D3-31486FBDA336}"/>
              </a:ext>
            </a:extLst>
          </p:cNvPr>
          <p:cNvSpPr txBox="1"/>
          <p:nvPr/>
        </p:nvSpPr>
        <p:spPr>
          <a:xfrm>
            <a:off x="747091" y="1424829"/>
            <a:ext cx="8953500" cy="2048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Dataset &amp; Pre-processing (missing-value fixes, concatenate ≤ 10 notes/pt). </a:t>
            </a:r>
          </a:p>
          <a:p>
            <a:pPr marL="342900" indent="-342900">
              <a:lnSpc>
                <a:spcPct val="150000"/>
              </a:lnSpc>
              <a:spcAft>
                <a:spcPts val="400"/>
              </a:spcAft>
              <a:buFont typeface="Arial" panose="020B0604020202020204" pitchFamily="34" charset="0"/>
              <a:buChar char="•"/>
            </a:pPr>
            <a:r>
              <a:rPr lang="en-US" sz="2000" dirty="0"/>
              <a:t>Feature extraction: TF-IDF (terms threshold), BERT + PCA.</a:t>
            </a:r>
          </a:p>
          <a:p>
            <a:pPr marL="342900" indent="-342900">
              <a:lnSpc>
                <a:spcPct val="150000"/>
              </a:lnSpc>
              <a:spcAft>
                <a:spcPts val="400"/>
              </a:spcAft>
              <a:buFont typeface="Arial" panose="020B0604020202020204" pitchFamily="34" charset="0"/>
              <a:buChar char="•"/>
            </a:pPr>
            <a:r>
              <a:rPr lang="en-US" sz="2000" dirty="0"/>
              <a:t>Machine Learning Models: RF, AdaBoost, </a:t>
            </a:r>
            <a:r>
              <a:rPr lang="en-US" sz="2000" dirty="0" err="1"/>
              <a:t>XGBoost</a:t>
            </a:r>
            <a:r>
              <a:rPr lang="en-US" sz="2000" dirty="0"/>
              <a:t> (grid-search, 5× CV). </a:t>
            </a:r>
          </a:p>
          <a:p>
            <a:pPr marL="342900" indent="-342900">
              <a:lnSpc>
                <a:spcPct val="150000"/>
              </a:lnSpc>
              <a:spcAft>
                <a:spcPts val="400"/>
              </a:spcAft>
              <a:buFont typeface="Arial" panose="020B0604020202020204" pitchFamily="34" charset="0"/>
              <a:buChar char="•"/>
            </a:pPr>
            <a:r>
              <a:rPr lang="en-US" sz="2000" dirty="0"/>
              <a:t>Generative LLM Summarization</a:t>
            </a:r>
            <a:endParaRPr lang="en-US" sz="1200" dirty="0"/>
          </a:p>
        </p:txBody>
      </p:sp>
    </p:spTree>
    <p:extLst>
      <p:ext uri="{BB962C8B-B14F-4D97-AF65-F5344CB8AC3E}">
        <p14:creationId xmlns:p14="http://schemas.microsoft.com/office/powerpoint/2010/main" val="8180124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DAE45-7D1E-4443-28AB-668209A1E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FE673-64AD-B3BB-6652-168D9AD6D127}"/>
              </a:ext>
            </a:extLst>
          </p:cNvPr>
          <p:cNvSpPr>
            <a:spLocks noGrp="1"/>
          </p:cNvSpPr>
          <p:nvPr>
            <p:ph type="ctrTitle"/>
          </p:nvPr>
        </p:nvSpPr>
        <p:spPr>
          <a:xfrm>
            <a:off x="747253" y="176981"/>
            <a:ext cx="10287492" cy="915055"/>
          </a:xfrm>
        </p:spPr>
        <p:txBody>
          <a:bodyPr>
            <a:normAutofit/>
          </a:bodyPr>
          <a:lstStyle/>
          <a:p>
            <a:pPr algn="l"/>
            <a:r>
              <a:rPr lang="en-US" sz="4400" dirty="0"/>
              <a:t>Results</a:t>
            </a:r>
            <a:endParaRPr lang="en-US" dirty="0"/>
          </a:p>
        </p:txBody>
      </p:sp>
      <p:cxnSp>
        <p:nvCxnSpPr>
          <p:cNvPr id="5" name="Straight Connector 4">
            <a:extLst>
              <a:ext uri="{FF2B5EF4-FFF2-40B4-BE49-F238E27FC236}">
                <a16:creationId xmlns:a16="http://schemas.microsoft.com/office/drawing/2014/main" id="{C11BFDB7-8BE9-06B4-A5FB-BF6AB67FEDDF}"/>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CA268AA-60A4-C9C8-AEB6-0FDFC081A446}"/>
              </a:ext>
            </a:extLst>
          </p:cNvPr>
          <p:cNvSpPr txBox="1"/>
          <p:nvPr/>
        </p:nvSpPr>
        <p:spPr>
          <a:xfrm>
            <a:off x="747091" y="1424829"/>
            <a:ext cx="8953500" cy="1535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Best: </a:t>
            </a:r>
            <a:r>
              <a:rPr lang="en-US" sz="2000" dirty="0" err="1"/>
              <a:t>XGBoost</a:t>
            </a:r>
            <a:r>
              <a:rPr lang="en-US" sz="2000" dirty="0"/>
              <a:t> + TF-IDF</a:t>
            </a:r>
          </a:p>
          <a:p>
            <a:pPr marL="342900" indent="-342900">
              <a:lnSpc>
                <a:spcPct val="150000"/>
              </a:lnSpc>
              <a:spcAft>
                <a:spcPts val="400"/>
              </a:spcAft>
              <a:buFont typeface="Arial" panose="020B0604020202020204" pitchFamily="34" charset="0"/>
              <a:buChar char="•"/>
            </a:pPr>
            <a:r>
              <a:rPr lang="en-US" sz="2000" dirty="0"/>
              <a:t>Engaged pts: AUC 0.71 vs. 0.60 (tabular only) → +11</a:t>
            </a:r>
          </a:p>
          <a:p>
            <a:pPr marL="342900" indent="-342900">
              <a:lnSpc>
                <a:spcPct val="150000"/>
              </a:lnSpc>
              <a:spcAft>
                <a:spcPts val="400"/>
              </a:spcAft>
              <a:buFont typeface="Arial" panose="020B0604020202020204" pitchFamily="34" charset="0"/>
              <a:buChar char="•"/>
            </a:pPr>
            <a:r>
              <a:rPr lang="en-US" sz="2000" dirty="0"/>
              <a:t>Summaries &amp; BERT under-performed. </a:t>
            </a:r>
            <a:endParaRPr lang="en-US" sz="1200" dirty="0"/>
          </a:p>
        </p:txBody>
      </p:sp>
      <p:pic>
        <p:nvPicPr>
          <p:cNvPr id="4" name="Picture 3">
            <a:extLst>
              <a:ext uri="{FF2B5EF4-FFF2-40B4-BE49-F238E27FC236}">
                <a16:creationId xmlns:a16="http://schemas.microsoft.com/office/drawing/2014/main" id="{488AE265-0854-B6AC-A600-9B627A56D1D6}"/>
              </a:ext>
            </a:extLst>
          </p:cNvPr>
          <p:cNvPicPr>
            <a:picLocks noChangeAspect="1"/>
          </p:cNvPicPr>
          <p:nvPr/>
        </p:nvPicPr>
        <p:blipFill>
          <a:blip r:embed="rId3"/>
          <a:stretch>
            <a:fillRect/>
          </a:stretch>
        </p:blipFill>
        <p:spPr>
          <a:xfrm>
            <a:off x="6617109" y="3392662"/>
            <a:ext cx="4210638" cy="2324424"/>
          </a:xfrm>
          <a:prstGeom prst="rect">
            <a:avLst/>
          </a:prstGeom>
        </p:spPr>
      </p:pic>
      <p:pic>
        <p:nvPicPr>
          <p:cNvPr id="8" name="Picture 7" descr="A table with numbers and text&#10;&#10;AI-generated content may be incorrect.">
            <a:extLst>
              <a:ext uri="{FF2B5EF4-FFF2-40B4-BE49-F238E27FC236}">
                <a16:creationId xmlns:a16="http://schemas.microsoft.com/office/drawing/2014/main" id="{AFD289CE-A9DC-0708-5A89-1926B786B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253" y="3497451"/>
            <a:ext cx="4210638" cy="2219635"/>
          </a:xfrm>
          <a:prstGeom prst="rect">
            <a:avLst/>
          </a:prstGeom>
        </p:spPr>
      </p:pic>
    </p:spTree>
    <p:extLst>
      <p:ext uri="{BB962C8B-B14F-4D97-AF65-F5344CB8AC3E}">
        <p14:creationId xmlns:p14="http://schemas.microsoft.com/office/powerpoint/2010/main" val="9925916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17D18-CA3C-4F38-D587-9BA60A4CB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D8EFC-965E-5998-DB34-167C7CBFED87}"/>
              </a:ext>
            </a:extLst>
          </p:cNvPr>
          <p:cNvSpPr>
            <a:spLocks noGrp="1"/>
          </p:cNvSpPr>
          <p:nvPr>
            <p:ph type="ctrTitle"/>
          </p:nvPr>
        </p:nvSpPr>
        <p:spPr>
          <a:xfrm>
            <a:off x="747253" y="176981"/>
            <a:ext cx="10287492" cy="915055"/>
          </a:xfrm>
        </p:spPr>
        <p:txBody>
          <a:bodyPr>
            <a:normAutofit/>
          </a:bodyPr>
          <a:lstStyle/>
          <a:p>
            <a:pPr algn="l"/>
            <a:r>
              <a:rPr lang="en-US" sz="4400" dirty="0"/>
              <a:t>Discussion</a:t>
            </a:r>
            <a:endParaRPr lang="en-US" dirty="0"/>
          </a:p>
        </p:txBody>
      </p:sp>
      <p:cxnSp>
        <p:nvCxnSpPr>
          <p:cNvPr id="5" name="Straight Connector 4">
            <a:extLst>
              <a:ext uri="{FF2B5EF4-FFF2-40B4-BE49-F238E27FC236}">
                <a16:creationId xmlns:a16="http://schemas.microsoft.com/office/drawing/2014/main" id="{B26A8879-4B38-ED94-6EE9-034E643D28A1}"/>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1BC1B63-969F-EFBB-127B-7751117EF3A4}"/>
              </a:ext>
            </a:extLst>
          </p:cNvPr>
          <p:cNvSpPr txBox="1"/>
          <p:nvPr/>
        </p:nvSpPr>
        <p:spPr>
          <a:xfrm>
            <a:off x="747091" y="1424829"/>
            <a:ext cx="9645606" cy="509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TF-IDF beat contextual embeddings because CHW notes are short/telegraphic. </a:t>
            </a:r>
          </a:p>
        </p:txBody>
      </p:sp>
    </p:spTree>
    <p:extLst>
      <p:ext uri="{BB962C8B-B14F-4D97-AF65-F5344CB8AC3E}">
        <p14:creationId xmlns:p14="http://schemas.microsoft.com/office/powerpoint/2010/main" val="906700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CCC3B-35F0-0DEC-61EE-2143D66C6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BF1CE-2414-3E04-DEDD-0CE7DA1A1D1A}"/>
              </a:ext>
            </a:extLst>
          </p:cNvPr>
          <p:cNvSpPr>
            <a:spLocks noGrp="1"/>
          </p:cNvSpPr>
          <p:nvPr>
            <p:ph type="ctrTitle"/>
          </p:nvPr>
        </p:nvSpPr>
        <p:spPr>
          <a:xfrm>
            <a:off x="747253" y="176981"/>
            <a:ext cx="10287492" cy="915055"/>
          </a:xfrm>
        </p:spPr>
        <p:txBody>
          <a:bodyPr>
            <a:normAutofit/>
          </a:bodyPr>
          <a:lstStyle/>
          <a:p>
            <a:pPr algn="l"/>
            <a:r>
              <a:rPr lang="en-US" sz="4400" dirty="0"/>
              <a:t>Next Steps / Future Work</a:t>
            </a:r>
            <a:endParaRPr lang="en-US" dirty="0"/>
          </a:p>
        </p:txBody>
      </p:sp>
      <p:cxnSp>
        <p:nvCxnSpPr>
          <p:cNvPr id="5" name="Straight Connector 4">
            <a:extLst>
              <a:ext uri="{FF2B5EF4-FFF2-40B4-BE49-F238E27FC236}">
                <a16:creationId xmlns:a16="http://schemas.microsoft.com/office/drawing/2014/main" id="{1242BBB8-4BFE-6296-2880-E16AEFE95A27}"/>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06C359A6-FAB8-0719-CBB8-DA971CAE4CF5}"/>
              </a:ext>
            </a:extLst>
          </p:cNvPr>
          <p:cNvGraphicFramePr>
            <a:graphicFrameLocks noGrp="1"/>
          </p:cNvGraphicFramePr>
          <p:nvPr>
            <p:extLst>
              <p:ext uri="{D42A27DB-BD31-4B8C-83A1-F6EECF244321}">
                <p14:modId xmlns:p14="http://schemas.microsoft.com/office/powerpoint/2010/main" val="1344792248"/>
              </p:ext>
            </p:extLst>
          </p:nvPr>
        </p:nvGraphicFramePr>
        <p:xfrm>
          <a:off x="747253" y="1189793"/>
          <a:ext cx="10515600" cy="1663510"/>
        </p:xfrm>
        <a:graphic>
          <a:graphicData uri="http://schemas.openxmlformats.org/drawingml/2006/table">
            <a:tbl>
              <a:tblPr/>
              <a:tblGrid>
                <a:gridCol w="10515600">
                  <a:extLst>
                    <a:ext uri="{9D8B030D-6E8A-4147-A177-3AD203B41FA5}">
                      <a16:colId xmlns:a16="http://schemas.microsoft.com/office/drawing/2014/main" val="1482415211"/>
                    </a:ext>
                  </a:extLst>
                </a:gridCol>
              </a:tblGrid>
              <a:tr h="0">
                <a:tc>
                  <a:txBody>
                    <a:bodyPr/>
                    <a:lstStyle/>
                    <a:p>
                      <a:pPr marL="285750" indent="-285750">
                        <a:lnSpc>
                          <a:spcPct val="200000"/>
                        </a:lnSpc>
                        <a:buFont typeface="Arial" panose="020B0604020202020204" pitchFamily="34" charset="0"/>
                        <a:buChar char="•"/>
                      </a:pPr>
                      <a:r>
                        <a:rPr lang="en-US" dirty="0"/>
                        <a:t>Filter target-leaking terms (“readmitted”). </a:t>
                      </a:r>
                    </a:p>
                    <a:p>
                      <a:pPr marL="285750" indent="-285750">
                        <a:lnSpc>
                          <a:spcPct val="200000"/>
                        </a:lnSpc>
                        <a:buFont typeface="Arial" panose="020B0604020202020204" pitchFamily="34" charset="0"/>
                        <a:buChar char="•"/>
                      </a:pPr>
                      <a:r>
                        <a:rPr lang="en-US" dirty="0"/>
                        <a:t>Explore n-grams &amp; domain-tuned LLM embeddings. </a:t>
                      </a:r>
                    </a:p>
                    <a:p>
                      <a:pPr marL="285750" indent="-285750">
                        <a:lnSpc>
                          <a:spcPct val="200000"/>
                        </a:lnSpc>
                        <a:buFont typeface="Arial" panose="020B0604020202020204" pitchFamily="34" charset="0"/>
                        <a:buChar char="•"/>
                      </a:pPr>
                      <a:r>
                        <a:rPr lang="en-US" dirty="0"/>
                        <a:t>Temporal validation. </a:t>
                      </a:r>
                    </a:p>
                  </a:txBody>
                  <a:tcPr anchor="ctr">
                    <a:lnL>
                      <a:noFill/>
                    </a:lnL>
                    <a:lnR>
                      <a:noFill/>
                    </a:lnR>
                    <a:lnT>
                      <a:noFill/>
                    </a:lnT>
                    <a:lnB>
                      <a:noFill/>
                    </a:lnB>
                    <a:noFill/>
                  </a:tcPr>
                </a:tc>
                <a:extLst>
                  <a:ext uri="{0D108BD9-81ED-4DB2-BD59-A6C34878D82A}">
                    <a16:rowId xmlns:a16="http://schemas.microsoft.com/office/drawing/2014/main" val="3694613317"/>
                  </a:ext>
                </a:extLst>
              </a:tr>
            </a:tbl>
          </a:graphicData>
        </a:graphic>
      </p:graphicFrame>
      <p:sp>
        <p:nvSpPr>
          <p:cNvPr id="4" name="Rectangle 1">
            <a:extLst>
              <a:ext uri="{FF2B5EF4-FFF2-40B4-BE49-F238E27FC236}">
                <a16:creationId xmlns:a16="http://schemas.microsoft.com/office/drawing/2014/main" id="{056A8C48-0985-3ED6-CD6B-725AEA725016}"/>
              </a:ext>
            </a:extLst>
          </p:cNvPr>
          <p:cNvSpPr>
            <a:spLocks noChangeArrowheads="1"/>
          </p:cNvSpPr>
          <p:nvPr/>
        </p:nvSpPr>
        <p:spPr bwMode="auto">
          <a:xfrm>
            <a:off x="838200" y="3544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5934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DFD09-0AF3-E4EC-7EAA-14296B9BE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44A0E-5607-2AA4-C42A-FC6A693B3A9C}"/>
              </a:ext>
            </a:extLst>
          </p:cNvPr>
          <p:cNvSpPr>
            <a:spLocks noGrp="1"/>
          </p:cNvSpPr>
          <p:nvPr>
            <p:ph type="ctrTitle"/>
          </p:nvPr>
        </p:nvSpPr>
        <p:spPr>
          <a:xfrm>
            <a:off x="747253" y="176981"/>
            <a:ext cx="10287492" cy="915055"/>
          </a:xfrm>
        </p:spPr>
        <p:txBody>
          <a:bodyPr>
            <a:normAutofit/>
          </a:bodyPr>
          <a:lstStyle/>
          <a:p>
            <a:pPr algn="l"/>
            <a:r>
              <a:rPr lang="en-US" sz="4400" dirty="0"/>
              <a:t>Comparison</a:t>
            </a:r>
            <a:endParaRPr lang="en-US" dirty="0"/>
          </a:p>
        </p:txBody>
      </p:sp>
      <p:cxnSp>
        <p:nvCxnSpPr>
          <p:cNvPr id="5" name="Straight Connector 4">
            <a:extLst>
              <a:ext uri="{FF2B5EF4-FFF2-40B4-BE49-F238E27FC236}">
                <a16:creationId xmlns:a16="http://schemas.microsoft.com/office/drawing/2014/main" id="{DC5FB2EC-DDFE-46C8-D1B8-D5447334B17B}"/>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EBF1EC97-4594-267E-F372-551E8A5964D4}"/>
              </a:ext>
            </a:extLst>
          </p:cNvPr>
          <p:cNvSpPr>
            <a:spLocks noChangeArrowheads="1"/>
          </p:cNvSpPr>
          <p:nvPr/>
        </p:nvSpPr>
        <p:spPr bwMode="auto">
          <a:xfrm>
            <a:off x="838200" y="3544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2AB362D7-B96E-6F30-204B-C4938F7A87DA}"/>
              </a:ext>
            </a:extLst>
          </p:cNvPr>
          <p:cNvGraphicFramePr>
            <a:graphicFrameLocks noGrp="1"/>
          </p:cNvGraphicFramePr>
          <p:nvPr>
            <p:extLst>
              <p:ext uri="{D42A27DB-BD31-4B8C-83A1-F6EECF244321}">
                <p14:modId xmlns:p14="http://schemas.microsoft.com/office/powerpoint/2010/main" val="2210438315"/>
              </p:ext>
            </p:extLst>
          </p:nvPr>
        </p:nvGraphicFramePr>
        <p:xfrm>
          <a:off x="1042219" y="2133228"/>
          <a:ext cx="10530349" cy="4023360"/>
        </p:xfrm>
        <a:graphic>
          <a:graphicData uri="http://schemas.openxmlformats.org/drawingml/2006/table">
            <a:tbl>
              <a:tblPr/>
              <a:tblGrid>
                <a:gridCol w="3519949">
                  <a:extLst>
                    <a:ext uri="{9D8B030D-6E8A-4147-A177-3AD203B41FA5}">
                      <a16:colId xmlns:a16="http://schemas.microsoft.com/office/drawing/2014/main" val="2680694250"/>
                    </a:ext>
                  </a:extLst>
                </a:gridCol>
                <a:gridCol w="3505200">
                  <a:extLst>
                    <a:ext uri="{9D8B030D-6E8A-4147-A177-3AD203B41FA5}">
                      <a16:colId xmlns:a16="http://schemas.microsoft.com/office/drawing/2014/main" val="4128843449"/>
                    </a:ext>
                  </a:extLst>
                </a:gridCol>
                <a:gridCol w="3505200">
                  <a:extLst>
                    <a:ext uri="{9D8B030D-6E8A-4147-A177-3AD203B41FA5}">
                      <a16:colId xmlns:a16="http://schemas.microsoft.com/office/drawing/2014/main" val="3447881757"/>
                    </a:ext>
                  </a:extLst>
                </a:gridCol>
              </a:tblGrid>
              <a:tr h="0">
                <a:tc>
                  <a:txBody>
                    <a:bodyPr/>
                    <a:lstStyle/>
                    <a:p>
                      <a:r>
                        <a:rPr lang="en-US" b="1" dirty="0"/>
                        <a:t>Comparison Aspect</a:t>
                      </a:r>
                    </a:p>
                  </a:txBody>
                  <a:tcPr anchor="ctr">
                    <a:lnL>
                      <a:noFill/>
                    </a:lnL>
                    <a:lnR>
                      <a:noFill/>
                    </a:lnR>
                    <a:lnT>
                      <a:noFill/>
                    </a:lnT>
                    <a:lnB>
                      <a:noFill/>
                    </a:lnB>
                    <a:noFill/>
                  </a:tcPr>
                </a:tc>
                <a:tc>
                  <a:txBody>
                    <a:bodyPr/>
                    <a:lstStyle/>
                    <a:p>
                      <a:r>
                        <a:rPr lang="en-US" dirty="0"/>
                        <a:t>Naveen</a:t>
                      </a:r>
                    </a:p>
                  </a:txBody>
                  <a:tcPr anchor="ctr">
                    <a:lnL>
                      <a:noFill/>
                    </a:lnL>
                    <a:lnR>
                      <a:noFill/>
                    </a:lnR>
                    <a:lnT>
                      <a:noFill/>
                    </a:lnT>
                    <a:lnB>
                      <a:noFill/>
                    </a:lnB>
                    <a:noFill/>
                  </a:tcPr>
                </a:tc>
                <a:tc>
                  <a:txBody>
                    <a:bodyPr/>
                    <a:lstStyle/>
                    <a:p>
                      <a:r>
                        <a:rPr lang="en-US" dirty="0"/>
                        <a:t>Ankita</a:t>
                      </a:r>
                    </a:p>
                  </a:txBody>
                  <a:tcPr anchor="ctr">
                    <a:lnL>
                      <a:noFill/>
                    </a:lnL>
                    <a:lnR>
                      <a:noFill/>
                    </a:lnR>
                    <a:lnT>
                      <a:noFill/>
                    </a:lnT>
                    <a:lnB>
                      <a:noFill/>
                    </a:lnB>
                    <a:noFill/>
                  </a:tcPr>
                </a:tc>
                <a:extLst>
                  <a:ext uri="{0D108BD9-81ED-4DB2-BD59-A6C34878D82A}">
                    <a16:rowId xmlns:a16="http://schemas.microsoft.com/office/drawing/2014/main" val="1804948464"/>
                  </a:ext>
                </a:extLst>
              </a:tr>
              <a:tr h="0">
                <a:tc>
                  <a:txBody>
                    <a:bodyPr/>
                    <a:lstStyle/>
                    <a:p>
                      <a:r>
                        <a:rPr lang="en-US" b="1" dirty="0"/>
                        <a:t>Primary Goal</a:t>
                      </a:r>
                      <a:endParaRPr lang="en-US" dirty="0"/>
                    </a:p>
                  </a:txBody>
                  <a:tcPr anchor="ctr">
                    <a:lnL>
                      <a:noFill/>
                    </a:lnL>
                    <a:lnR>
                      <a:noFill/>
                    </a:lnR>
                    <a:lnT>
                      <a:noFill/>
                    </a:lnT>
                    <a:lnB>
                      <a:noFill/>
                    </a:lnB>
                    <a:noFill/>
                  </a:tcPr>
                </a:tc>
                <a:tc>
                  <a:txBody>
                    <a:bodyPr/>
                    <a:lstStyle/>
                    <a:p>
                      <a:r>
                        <a:rPr lang="en-US" dirty="0"/>
                        <a:t>Improve interpretability while boosting AUC by incorporating contact notes.</a:t>
                      </a:r>
                    </a:p>
                  </a:txBody>
                  <a:tcPr anchor="ctr">
                    <a:lnL>
                      <a:noFill/>
                    </a:lnL>
                    <a:lnR>
                      <a:noFill/>
                    </a:lnR>
                    <a:lnT>
                      <a:noFill/>
                    </a:lnT>
                    <a:lnB>
                      <a:noFill/>
                    </a:lnB>
                    <a:noFill/>
                  </a:tcPr>
                </a:tc>
                <a:tc>
                  <a:txBody>
                    <a:bodyPr/>
                    <a:lstStyle/>
                    <a:p>
                      <a:r>
                        <a:rPr lang="en-US" dirty="0"/>
                        <a:t>NLP framework that classifies contact notes as food-related</a:t>
                      </a:r>
                    </a:p>
                  </a:txBody>
                  <a:tcPr anchor="ctr">
                    <a:lnL>
                      <a:noFill/>
                    </a:lnL>
                    <a:lnR>
                      <a:noFill/>
                    </a:lnR>
                    <a:lnT>
                      <a:noFill/>
                    </a:lnT>
                    <a:lnB>
                      <a:noFill/>
                    </a:lnB>
                    <a:noFill/>
                  </a:tcPr>
                </a:tc>
                <a:extLst>
                  <a:ext uri="{0D108BD9-81ED-4DB2-BD59-A6C34878D82A}">
                    <a16:rowId xmlns:a16="http://schemas.microsoft.com/office/drawing/2014/main" val="1144110681"/>
                  </a:ext>
                </a:extLst>
              </a:tr>
              <a:tr h="0">
                <a:tc>
                  <a:txBody>
                    <a:bodyPr/>
                    <a:lstStyle/>
                    <a:p>
                      <a:r>
                        <a:rPr lang="en-US" b="1" dirty="0"/>
                        <a:t>Best Model</a:t>
                      </a:r>
                      <a:endParaRPr lang="en-US" dirty="0"/>
                    </a:p>
                  </a:txBody>
                  <a:tcPr anchor="ctr">
                    <a:lnL>
                      <a:noFill/>
                    </a:lnL>
                    <a:lnR>
                      <a:noFill/>
                    </a:lnR>
                    <a:lnT>
                      <a:noFill/>
                    </a:lnT>
                    <a:lnB>
                      <a:noFill/>
                    </a:lnB>
                    <a:noFill/>
                  </a:tcPr>
                </a:tc>
                <a:tc>
                  <a:txBody>
                    <a:bodyPr/>
                    <a:lstStyle/>
                    <a:p>
                      <a:r>
                        <a:rPr lang="en-US" dirty="0" err="1"/>
                        <a:t>XGBoost</a:t>
                      </a:r>
                      <a:r>
                        <a:rPr lang="en-US" dirty="0"/>
                        <a:t> + TF-IDF, +11 pp (engaged).</a:t>
                      </a:r>
                    </a:p>
                  </a:txBody>
                  <a:tcPr anchor="ctr">
                    <a:lnL>
                      <a:noFill/>
                    </a:lnL>
                    <a:lnR>
                      <a:noFill/>
                    </a:lnR>
                    <a:lnT>
                      <a:noFill/>
                    </a:lnT>
                    <a:lnB>
                      <a:noFill/>
                    </a:lnB>
                    <a:noFill/>
                  </a:tcPr>
                </a:tc>
                <a:tc>
                  <a:txBody>
                    <a:bodyPr/>
                    <a:lstStyle/>
                    <a:p>
                      <a:r>
                        <a:rPr lang="en-US" dirty="0"/>
                        <a:t>Doc2Vec + vocabulary list 3 </a:t>
                      </a:r>
                    </a:p>
                  </a:txBody>
                  <a:tcPr anchor="ctr">
                    <a:lnL>
                      <a:noFill/>
                    </a:lnL>
                    <a:lnR>
                      <a:noFill/>
                    </a:lnR>
                    <a:lnT>
                      <a:noFill/>
                    </a:lnT>
                    <a:lnB>
                      <a:noFill/>
                    </a:lnB>
                    <a:noFill/>
                  </a:tcPr>
                </a:tc>
                <a:extLst>
                  <a:ext uri="{0D108BD9-81ED-4DB2-BD59-A6C34878D82A}">
                    <a16:rowId xmlns:a16="http://schemas.microsoft.com/office/drawing/2014/main" val="188033727"/>
                  </a:ext>
                </a:extLst>
              </a:tr>
              <a:tr h="0">
                <a:tc>
                  <a:txBody>
                    <a:bodyPr/>
                    <a:lstStyle/>
                    <a:p>
                      <a:r>
                        <a:rPr lang="en-US" b="1" dirty="0"/>
                        <a:t>Key Features</a:t>
                      </a:r>
                      <a:endParaRPr lang="en-US" dirty="0"/>
                    </a:p>
                  </a:txBody>
                  <a:tcPr anchor="ctr">
                    <a:lnL>
                      <a:noFill/>
                    </a:lnL>
                    <a:lnR>
                      <a:noFill/>
                    </a:lnR>
                    <a:lnT>
                      <a:noFill/>
                    </a:lnT>
                    <a:lnB>
                      <a:noFill/>
                    </a:lnB>
                    <a:noFill/>
                  </a:tcPr>
                </a:tc>
                <a:tc>
                  <a:txBody>
                    <a:bodyPr/>
                    <a:lstStyle/>
                    <a:p>
                      <a:r>
                        <a:rPr lang="en-US" dirty="0"/>
                        <a:t>terms ( </a:t>
                      </a:r>
                      <a:r>
                        <a:rPr lang="en-US" i="1" dirty="0"/>
                        <a:t>resource</a:t>
                      </a:r>
                      <a:r>
                        <a:rPr lang="en-US" dirty="0"/>
                        <a:t>, medical, </a:t>
                      </a:r>
                      <a:r>
                        <a:rPr lang="en-US" i="1" dirty="0"/>
                        <a:t>family</a:t>
                      </a:r>
                      <a:r>
                        <a:rPr lang="en-US" dirty="0"/>
                        <a:t>, </a:t>
                      </a:r>
                      <a:r>
                        <a:rPr lang="en-US" i="1" dirty="0" err="1"/>
                        <a:t>pcp</a:t>
                      </a:r>
                      <a:r>
                        <a:rPr lang="en-US" i="1" dirty="0"/>
                        <a:t>, </a:t>
                      </a:r>
                      <a:r>
                        <a:rPr lang="en-US" i="1" dirty="0" err="1"/>
                        <a:t>lvm</a:t>
                      </a:r>
                      <a:r>
                        <a:rPr lang="en-US" dirty="0"/>
                        <a:t> ) dominate top-20 features.</a:t>
                      </a:r>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extLst>
                  <a:ext uri="{0D108BD9-81ED-4DB2-BD59-A6C34878D82A}">
                    <a16:rowId xmlns:a16="http://schemas.microsoft.com/office/drawing/2014/main" val="2715891117"/>
                  </a:ext>
                </a:extLst>
              </a:tr>
              <a:tr h="0">
                <a:tc>
                  <a:txBody>
                    <a:bodyPr/>
                    <a:lstStyle/>
                    <a:p>
                      <a:r>
                        <a:rPr lang="en-US" b="1" dirty="0"/>
                        <a:t>Next-Step Priority</a:t>
                      </a:r>
                      <a:endParaRPr lang="en-US" dirty="0"/>
                    </a:p>
                  </a:txBody>
                  <a:tcPr anchor="ctr">
                    <a:lnL>
                      <a:noFill/>
                    </a:lnL>
                    <a:lnR>
                      <a:noFill/>
                    </a:lnR>
                    <a:lnT>
                      <a:noFill/>
                    </a:lnT>
                    <a:lnB>
                      <a:noFill/>
                    </a:lnB>
                    <a:noFill/>
                  </a:tcPr>
                </a:tc>
                <a:tc>
                  <a:txBody>
                    <a:bodyPr/>
                    <a:lstStyle/>
                    <a:p>
                      <a:r>
                        <a:rPr lang="en-US" dirty="0"/>
                        <a:t>n-gram level analysis, Remove leakage tokens; temporal filtering.</a:t>
                      </a:r>
                    </a:p>
                  </a:txBody>
                  <a:tcPr anchor="ctr">
                    <a:lnL>
                      <a:noFill/>
                    </a:lnL>
                    <a:lnR>
                      <a:noFill/>
                    </a:lnR>
                    <a:lnT>
                      <a:noFill/>
                    </a:lnT>
                    <a:lnB>
                      <a:noFill/>
                    </a:lnB>
                    <a:noFill/>
                  </a:tcPr>
                </a:tc>
                <a:tc>
                  <a:txBody>
                    <a:bodyPr/>
                    <a:lstStyle/>
                    <a:p>
                      <a:r>
                        <a:rPr lang="en-US" dirty="0"/>
                        <a:t>imputation of missing data for 30-day readmission prediction; extend framework to include all </a:t>
                      </a:r>
                      <a:r>
                        <a:rPr lang="en-US" dirty="0" err="1"/>
                        <a:t>SDoH</a:t>
                      </a:r>
                      <a:r>
                        <a:rPr lang="en-US" dirty="0"/>
                        <a:t> features</a:t>
                      </a:r>
                    </a:p>
                  </a:txBody>
                  <a:tcPr anchor="ctr">
                    <a:lnL>
                      <a:noFill/>
                    </a:lnL>
                    <a:lnR>
                      <a:noFill/>
                    </a:lnR>
                    <a:lnT>
                      <a:noFill/>
                    </a:lnT>
                    <a:lnB>
                      <a:noFill/>
                    </a:lnB>
                    <a:noFill/>
                  </a:tcPr>
                </a:tc>
                <a:extLst>
                  <a:ext uri="{0D108BD9-81ED-4DB2-BD59-A6C34878D82A}">
                    <a16:rowId xmlns:a16="http://schemas.microsoft.com/office/drawing/2014/main" val="3885799617"/>
                  </a:ext>
                </a:extLst>
              </a:tr>
            </a:tbl>
          </a:graphicData>
        </a:graphic>
      </p:graphicFrame>
      <p:sp>
        <p:nvSpPr>
          <p:cNvPr id="7" name="Rectangle 1">
            <a:extLst>
              <a:ext uri="{FF2B5EF4-FFF2-40B4-BE49-F238E27FC236}">
                <a16:creationId xmlns:a16="http://schemas.microsoft.com/office/drawing/2014/main" id="{FEBF52C6-5701-1911-1F60-5135B2874B50}"/>
              </a:ext>
            </a:extLst>
          </p:cNvPr>
          <p:cNvSpPr>
            <a:spLocks noChangeArrowheads="1"/>
          </p:cNvSpPr>
          <p:nvPr/>
        </p:nvSpPr>
        <p:spPr bwMode="auto">
          <a:xfrm>
            <a:off x="838200" y="1944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422746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C0FFE-A43F-EDD5-09E4-F9001E602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159870-ED8B-4E48-BFAC-F71EDACD3686}"/>
              </a:ext>
            </a:extLst>
          </p:cNvPr>
          <p:cNvSpPr>
            <a:spLocks noGrp="1"/>
          </p:cNvSpPr>
          <p:nvPr>
            <p:ph type="ctrTitle"/>
          </p:nvPr>
        </p:nvSpPr>
        <p:spPr>
          <a:xfrm>
            <a:off x="747253" y="176981"/>
            <a:ext cx="10287492" cy="915055"/>
          </a:xfrm>
        </p:spPr>
        <p:txBody>
          <a:bodyPr>
            <a:normAutofit/>
          </a:bodyPr>
          <a:lstStyle/>
          <a:p>
            <a:pPr algn="l"/>
            <a:r>
              <a:rPr lang="en-US" sz="4400" dirty="0"/>
              <a:t>Previous Week Recap (06/09/25)</a:t>
            </a:r>
            <a:endParaRPr lang="en-US" dirty="0"/>
          </a:p>
        </p:txBody>
      </p:sp>
      <p:cxnSp>
        <p:nvCxnSpPr>
          <p:cNvPr id="5" name="Straight Connector 4">
            <a:extLst>
              <a:ext uri="{FF2B5EF4-FFF2-40B4-BE49-F238E27FC236}">
                <a16:creationId xmlns:a16="http://schemas.microsoft.com/office/drawing/2014/main" id="{7882140A-C562-F983-5595-87F64C503586}"/>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EEFC980-0F22-AF45-D4CC-21A6DD81774E}"/>
              </a:ext>
            </a:extLst>
          </p:cNvPr>
          <p:cNvSpPr txBox="1"/>
          <p:nvPr/>
        </p:nvSpPr>
        <p:spPr>
          <a:xfrm>
            <a:off x="747091" y="1424829"/>
            <a:ext cx="8953500" cy="2048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PowerPoint Summary of E-Science conference paper</a:t>
            </a:r>
          </a:p>
          <a:p>
            <a:pPr marL="342900" indent="-342900">
              <a:lnSpc>
                <a:spcPct val="150000"/>
              </a:lnSpc>
              <a:spcAft>
                <a:spcPts val="400"/>
              </a:spcAft>
              <a:buFont typeface="Arial" panose="020B0604020202020204" pitchFamily="34" charset="0"/>
              <a:buChar char="•"/>
            </a:pPr>
            <a:r>
              <a:rPr lang="en-US" sz="2000" dirty="0"/>
              <a:t>Basic formatting changes in the paper</a:t>
            </a:r>
          </a:p>
          <a:p>
            <a:pPr marL="342900" indent="-342900">
              <a:lnSpc>
                <a:spcPct val="150000"/>
              </a:lnSpc>
              <a:spcAft>
                <a:spcPts val="400"/>
              </a:spcAft>
              <a:buFont typeface="Arial" panose="020B0604020202020204" pitchFamily="34" charset="0"/>
              <a:buChar char="•"/>
            </a:pPr>
            <a:r>
              <a:rPr lang="en-US" sz="2000" dirty="0"/>
              <a:t>30 trials on the entire analysis</a:t>
            </a:r>
          </a:p>
          <a:p>
            <a:pPr marL="342900" indent="-342900">
              <a:lnSpc>
                <a:spcPct val="150000"/>
              </a:lnSpc>
              <a:spcAft>
                <a:spcPts val="400"/>
              </a:spcAft>
              <a:buFont typeface="Arial" panose="020B0604020202020204" pitchFamily="34" charset="0"/>
              <a:buChar char="•"/>
            </a:pPr>
            <a:r>
              <a:rPr lang="en-US" sz="2000" dirty="0"/>
              <a:t>Distribution analysis of top 20 important features</a:t>
            </a:r>
          </a:p>
        </p:txBody>
      </p:sp>
    </p:spTree>
    <p:extLst>
      <p:ext uri="{BB962C8B-B14F-4D97-AF65-F5344CB8AC3E}">
        <p14:creationId xmlns:p14="http://schemas.microsoft.com/office/powerpoint/2010/main" val="1745383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C7322-D97D-1BD0-5B58-F7C58C6AC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BE717-6130-36BF-8949-76A93A73C6A2}"/>
              </a:ext>
            </a:extLst>
          </p:cNvPr>
          <p:cNvSpPr>
            <a:spLocks noGrp="1"/>
          </p:cNvSpPr>
          <p:nvPr>
            <p:ph type="ctrTitle"/>
          </p:nvPr>
        </p:nvSpPr>
        <p:spPr>
          <a:xfrm>
            <a:off x="747253" y="176981"/>
            <a:ext cx="10287492" cy="915055"/>
          </a:xfrm>
        </p:spPr>
        <p:txBody>
          <a:bodyPr>
            <a:normAutofit/>
          </a:bodyPr>
          <a:lstStyle/>
          <a:p>
            <a:pPr algn="l"/>
            <a:r>
              <a:rPr lang="en-US" sz="4400" dirty="0"/>
              <a:t>Results</a:t>
            </a:r>
            <a:endParaRPr lang="en-US" dirty="0"/>
          </a:p>
        </p:txBody>
      </p:sp>
      <p:cxnSp>
        <p:nvCxnSpPr>
          <p:cNvPr id="5" name="Straight Connector 4">
            <a:extLst>
              <a:ext uri="{FF2B5EF4-FFF2-40B4-BE49-F238E27FC236}">
                <a16:creationId xmlns:a16="http://schemas.microsoft.com/office/drawing/2014/main" id="{734A7E31-15F3-CC43-4D25-80834755EA84}"/>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39CC63E-C507-1118-9CD4-EB814B3B6C2D}"/>
              </a:ext>
            </a:extLst>
          </p:cNvPr>
          <p:cNvSpPr txBox="1"/>
          <p:nvPr/>
        </p:nvSpPr>
        <p:spPr>
          <a:xfrm>
            <a:off x="747091" y="1424829"/>
            <a:ext cx="9655438" cy="10225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30 trials analysis on all patients with 95% of Confidence Intervals</a:t>
            </a:r>
          </a:p>
          <a:p>
            <a:pPr marL="342900" indent="-342900">
              <a:lnSpc>
                <a:spcPct val="150000"/>
              </a:lnSpc>
              <a:spcAft>
                <a:spcPts val="400"/>
              </a:spcAft>
              <a:buFont typeface="Arial" panose="020B0604020202020204" pitchFamily="34" charset="0"/>
              <a:buChar char="•"/>
            </a:pPr>
            <a:r>
              <a:rPr lang="en-US" sz="2000" dirty="0"/>
              <a:t>Random seeds from 0 - 29</a:t>
            </a:r>
          </a:p>
        </p:txBody>
      </p:sp>
      <p:graphicFrame>
        <p:nvGraphicFramePr>
          <p:cNvPr id="3" name="Table 2">
            <a:extLst>
              <a:ext uri="{FF2B5EF4-FFF2-40B4-BE49-F238E27FC236}">
                <a16:creationId xmlns:a16="http://schemas.microsoft.com/office/drawing/2014/main" id="{290AE545-3341-98CD-EB7F-FD80F70ACD14}"/>
              </a:ext>
            </a:extLst>
          </p:cNvPr>
          <p:cNvGraphicFramePr>
            <a:graphicFrameLocks noGrp="1"/>
          </p:cNvGraphicFramePr>
          <p:nvPr>
            <p:extLst>
              <p:ext uri="{D42A27DB-BD31-4B8C-83A1-F6EECF244321}">
                <p14:modId xmlns:p14="http://schemas.microsoft.com/office/powerpoint/2010/main" val="59777929"/>
              </p:ext>
            </p:extLst>
          </p:nvPr>
        </p:nvGraphicFramePr>
        <p:xfrm>
          <a:off x="1759974" y="2606024"/>
          <a:ext cx="7816646" cy="3111062"/>
        </p:xfrm>
        <a:graphic>
          <a:graphicData uri="http://schemas.openxmlformats.org/drawingml/2006/table">
            <a:tbl>
              <a:tblPr>
                <a:tableStyleId>{5C22544A-7EE6-4342-B048-85BDC9FD1C3A}</a:tableStyleId>
              </a:tblPr>
              <a:tblGrid>
                <a:gridCol w="3462045">
                  <a:extLst>
                    <a:ext uri="{9D8B030D-6E8A-4147-A177-3AD203B41FA5}">
                      <a16:colId xmlns:a16="http://schemas.microsoft.com/office/drawing/2014/main" val="2941105346"/>
                    </a:ext>
                  </a:extLst>
                </a:gridCol>
                <a:gridCol w="2596532">
                  <a:extLst>
                    <a:ext uri="{9D8B030D-6E8A-4147-A177-3AD203B41FA5}">
                      <a16:colId xmlns:a16="http://schemas.microsoft.com/office/drawing/2014/main" val="1954416183"/>
                    </a:ext>
                  </a:extLst>
                </a:gridCol>
                <a:gridCol w="1758069">
                  <a:extLst>
                    <a:ext uri="{9D8B030D-6E8A-4147-A177-3AD203B41FA5}">
                      <a16:colId xmlns:a16="http://schemas.microsoft.com/office/drawing/2014/main" val="3054091533"/>
                    </a:ext>
                  </a:extLst>
                </a:gridCol>
              </a:tblGrid>
              <a:tr h="902024">
                <a:tc>
                  <a:txBody>
                    <a:bodyPr/>
                    <a:lstStyle/>
                    <a:p>
                      <a:pPr algn="l" fontAlgn="b"/>
                      <a:r>
                        <a:rPr lang="en-US" sz="2000" b="1" u="none" strike="noStrike" dirty="0">
                          <a:effectLst/>
                        </a:rPr>
                        <a:t>Feature Subset</a:t>
                      </a:r>
                      <a:endParaRPr lang="en-US" sz="2000" b="1"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b="1" u="none" strike="noStrike" dirty="0">
                          <a:effectLst/>
                        </a:rPr>
                        <a:t>Not Engaged</a:t>
                      </a:r>
                      <a:br>
                        <a:rPr lang="en-US" sz="2000" b="1" u="none" strike="noStrike" dirty="0">
                          <a:effectLst/>
                        </a:rPr>
                      </a:br>
                      <a:r>
                        <a:rPr lang="en-US" sz="2000" b="1" u="none" strike="noStrike" dirty="0">
                          <a:effectLst/>
                        </a:rPr>
                        <a:t>(n=1743)</a:t>
                      </a:r>
                      <a:endParaRPr lang="en-US" sz="2000" b="1"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b="1" u="none" strike="noStrike" dirty="0">
                          <a:effectLst/>
                        </a:rPr>
                        <a:t>Engaged</a:t>
                      </a:r>
                      <a:br>
                        <a:rPr lang="en-US" sz="2000" b="1" u="none" strike="noStrike" dirty="0">
                          <a:effectLst/>
                        </a:rPr>
                      </a:br>
                      <a:r>
                        <a:rPr lang="en-US" sz="2000" b="1" u="none" strike="noStrike" dirty="0">
                          <a:effectLst/>
                        </a:rPr>
                        <a:t>(n=870)</a:t>
                      </a:r>
                      <a:endParaRPr lang="en-US" sz="2000" b="1"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2854563"/>
                  </a:ext>
                </a:extLst>
              </a:tr>
              <a:tr h="441808">
                <a:tc>
                  <a:txBody>
                    <a:bodyPr/>
                    <a:lstStyle/>
                    <a:p>
                      <a:pPr algn="l" fontAlgn="b"/>
                      <a:r>
                        <a:rPr lang="en-US" sz="2000" u="none" strike="noStrike" dirty="0">
                          <a:effectLst/>
                        </a:rPr>
                        <a:t>Tabular</a:t>
                      </a:r>
                      <a:endParaRPr lang="en-US" sz="20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dirty="0">
                          <a:effectLst/>
                        </a:rPr>
                        <a:t>0.68 ± 0.01</a:t>
                      </a:r>
                      <a:endParaRPr lang="en-US" sz="20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a:effectLst/>
                        </a:rPr>
                        <a:t>0.65 ± 0.02</a:t>
                      </a:r>
                      <a:endParaRPr lang="en-US" sz="20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740960734"/>
                  </a:ext>
                </a:extLst>
              </a:tr>
              <a:tr h="441808">
                <a:tc>
                  <a:txBody>
                    <a:bodyPr/>
                    <a:lstStyle/>
                    <a:p>
                      <a:pPr algn="l" fontAlgn="b"/>
                      <a:r>
                        <a:rPr lang="en-US" sz="2000" u="none" strike="noStrike" dirty="0">
                          <a:effectLst/>
                        </a:rPr>
                        <a:t>Tabular + Notes (TF-IDF)</a:t>
                      </a:r>
                      <a:endParaRPr lang="en-US" sz="20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a:effectLst/>
                        </a:rPr>
                        <a:t>0.68 ± 0.01</a:t>
                      </a:r>
                      <a:endParaRPr lang="en-US" sz="20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b="1" u="none" strike="noStrike" dirty="0">
                          <a:effectLst/>
                        </a:rPr>
                        <a:t>0.67 ± 0.02</a:t>
                      </a:r>
                      <a:endParaRPr lang="en-US" sz="2000" b="1"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086560665"/>
                  </a:ext>
                </a:extLst>
              </a:tr>
              <a:tr h="1325422">
                <a:tc>
                  <a:txBody>
                    <a:bodyPr/>
                    <a:lstStyle/>
                    <a:p>
                      <a:pPr algn="l" fontAlgn="b"/>
                      <a:r>
                        <a:rPr lang="en-US" sz="2000" u="none" strike="noStrike">
                          <a:effectLst/>
                        </a:rPr>
                        <a:t>Tabular + Summarized</a:t>
                      </a:r>
                      <a:br>
                        <a:rPr lang="en-US" sz="2000" u="none" strike="noStrike">
                          <a:effectLst/>
                        </a:rPr>
                      </a:br>
                      <a:r>
                        <a:rPr lang="en-US" sz="2000" u="none" strike="noStrike">
                          <a:effectLst/>
                        </a:rPr>
                        <a:t>Notes (TF-IDF)</a:t>
                      </a:r>
                      <a:endParaRPr lang="en-US" sz="20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dirty="0">
                          <a:effectLst/>
                        </a:rPr>
                        <a:t>0.67 ± 0.01</a:t>
                      </a:r>
                      <a:endParaRPr lang="en-US" sz="20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dirty="0">
                          <a:effectLst/>
                        </a:rPr>
                        <a:t>0.66 ± 0.02</a:t>
                      </a:r>
                      <a:endParaRPr lang="en-US" sz="20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27833348"/>
                  </a:ext>
                </a:extLst>
              </a:tr>
            </a:tbl>
          </a:graphicData>
        </a:graphic>
      </p:graphicFrame>
    </p:spTree>
    <p:extLst>
      <p:ext uri="{BB962C8B-B14F-4D97-AF65-F5344CB8AC3E}">
        <p14:creationId xmlns:p14="http://schemas.microsoft.com/office/powerpoint/2010/main" val="12267035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69F91-871B-AC46-863D-684D8E08C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0FE0E-3FD2-F727-1BF3-D87FE824F452}"/>
              </a:ext>
            </a:extLst>
          </p:cNvPr>
          <p:cNvSpPr>
            <a:spLocks noGrp="1"/>
          </p:cNvSpPr>
          <p:nvPr>
            <p:ph type="ctrTitle"/>
          </p:nvPr>
        </p:nvSpPr>
        <p:spPr>
          <a:xfrm>
            <a:off x="747253" y="176981"/>
            <a:ext cx="10287492" cy="915055"/>
          </a:xfrm>
        </p:spPr>
        <p:txBody>
          <a:bodyPr>
            <a:normAutofit/>
          </a:bodyPr>
          <a:lstStyle/>
          <a:p>
            <a:pPr algn="l"/>
            <a:r>
              <a:rPr lang="en-US" sz="4400" dirty="0"/>
              <a:t>Results</a:t>
            </a:r>
            <a:endParaRPr lang="en-US" dirty="0"/>
          </a:p>
        </p:txBody>
      </p:sp>
      <p:cxnSp>
        <p:nvCxnSpPr>
          <p:cNvPr id="5" name="Straight Connector 4">
            <a:extLst>
              <a:ext uri="{FF2B5EF4-FFF2-40B4-BE49-F238E27FC236}">
                <a16:creationId xmlns:a16="http://schemas.microsoft.com/office/drawing/2014/main" id="{2169F9C7-E9D0-3CD7-F936-8563CFF8ED16}"/>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EF8F2AF-839F-4BD9-D1A4-A7567A695148}"/>
              </a:ext>
            </a:extLst>
          </p:cNvPr>
          <p:cNvSpPr txBox="1"/>
          <p:nvPr/>
        </p:nvSpPr>
        <p:spPr>
          <a:xfrm>
            <a:off x="747091" y="1424829"/>
            <a:ext cx="9655438" cy="509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30 trials analysis on patients with notes (Random seeds from 0 – 29)</a:t>
            </a:r>
          </a:p>
        </p:txBody>
      </p:sp>
      <p:graphicFrame>
        <p:nvGraphicFramePr>
          <p:cNvPr id="4" name="Table 3">
            <a:extLst>
              <a:ext uri="{FF2B5EF4-FFF2-40B4-BE49-F238E27FC236}">
                <a16:creationId xmlns:a16="http://schemas.microsoft.com/office/drawing/2014/main" id="{F6404D93-C229-B38C-B46D-FD6138852061}"/>
              </a:ext>
            </a:extLst>
          </p:cNvPr>
          <p:cNvGraphicFramePr>
            <a:graphicFrameLocks noGrp="1"/>
          </p:cNvGraphicFramePr>
          <p:nvPr>
            <p:extLst>
              <p:ext uri="{D42A27DB-BD31-4B8C-83A1-F6EECF244321}">
                <p14:modId xmlns:p14="http://schemas.microsoft.com/office/powerpoint/2010/main" val="3336086577"/>
              </p:ext>
            </p:extLst>
          </p:nvPr>
        </p:nvGraphicFramePr>
        <p:xfrm>
          <a:off x="1533833" y="2123769"/>
          <a:ext cx="8170605" cy="3726424"/>
        </p:xfrm>
        <a:graphic>
          <a:graphicData uri="http://schemas.openxmlformats.org/drawingml/2006/table">
            <a:tbl>
              <a:tblPr>
                <a:tableStyleId>{5C22544A-7EE6-4342-B048-85BDC9FD1C3A}</a:tableStyleId>
              </a:tblPr>
              <a:tblGrid>
                <a:gridCol w="3612853">
                  <a:extLst>
                    <a:ext uri="{9D8B030D-6E8A-4147-A177-3AD203B41FA5}">
                      <a16:colId xmlns:a16="http://schemas.microsoft.com/office/drawing/2014/main" val="1634866211"/>
                    </a:ext>
                  </a:extLst>
                </a:gridCol>
                <a:gridCol w="2334458">
                  <a:extLst>
                    <a:ext uri="{9D8B030D-6E8A-4147-A177-3AD203B41FA5}">
                      <a16:colId xmlns:a16="http://schemas.microsoft.com/office/drawing/2014/main" val="27939955"/>
                    </a:ext>
                  </a:extLst>
                </a:gridCol>
                <a:gridCol w="2223294">
                  <a:extLst>
                    <a:ext uri="{9D8B030D-6E8A-4147-A177-3AD203B41FA5}">
                      <a16:colId xmlns:a16="http://schemas.microsoft.com/office/drawing/2014/main" val="1933861388"/>
                    </a:ext>
                  </a:extLst>
                </a:gridCol>
              </a:tblGrid>
              <a:tr h="753017">
                <a:tc>
                  <a:txBody>
                    <a:bodyPr/>
                    <a:lstStyle/>
                    <a:p>
                      <a:pPr algn="l" fontAlgn="b"/>
                      <a:r>
                        <a:rPr lang="en-US" sz="2000" b="1" u="none" strike="noStrike" dirty="0">
                          <a:effectLst/>
                        </a:rPr>
                        <a:t>Feature Subset</a:t>
                      </a:r>
                      <a:endParaRPr lang="en-US" sz="2000" b="1"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b="1" u="none" strike="noStrike">
                          <a:effectLst/>
                        </a:rPr>
                        <a:t>Not Engaged</a:t>
                      </a:r>
                      <a:br>
                        <a:rPr lang="en-US" sz="2000" b="1" u="none" strike="noStrike">
                          <a:effectLst/>
                        </a:rPr>
                      </a:br>
                      <a:r>
                        <a:rPr lang="en-US" sz="2000" b="1" u="none" strike="noStrike">
                          <a:effectLst/>
                        </a:rPr>
                        <a:t>(n=1743)</a:t>
                      </a:r>
                      <a:endParaRPr lang="en-US" sz="2000" b="1"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b="1" u="none" strike="noStrike" dirty="0">
                          <a:effectLst/>
                        </a:rPr>
                        <a:t>Engaged</a:t>
                      </a:r>
                      <a:br>
                        <a:rPr lang="en-US" sz="2000" b="1" u="none" strike="noStrike" dirty="0">
                          <a:effectLst/>
                        </a:rPr>
                      </a:br>
                      <a:r>
                        <a:rPr lang="en-US" sz="2000" b="1" u="none" strike="noStrike" dirty="0">
                          <a:effectLst/>
                        </a:rPr>
                        <a:t>(n=870)</a:t>
                      </a:r>
                      <a:endParaRPr lang="en-US" sz="2000" b="1"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410964803"/>
                  </a:ext>
                </a:extLst>
              </a:tr>
              <a:tr h="375217">
                <a:tc>
                  <a:txBody>
                    <a:bodyPr/>
                    <a:lstStyle/>
                    <a:p>
                      <a:pPr algn="l" fontAlgn="b"/>
                      <a:r>
                        <a:rPr lang="en-US" sz="2000" u="none" strike="noStrike" dirty="0">
                          <a:effectLst/>
                        </a:rPr>
                        <a:t>Tabular</a:t>
                      </a:r>
                      <a:endParaRPr lang="en-US" sz="20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dirty="0">
                          <a:effectLst/>
                        </a:rPr>
                        <a:t>0.6 ± 0.02</a:t>
                      </a:r>
                      <a:endParaRPr lang="en-US" sz="20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dirty="0">
                          <a:effectLst/>
                        </a:rPr>
                        <a:t>0.66 ± 0.02</a:t>
                      </a:r>
                      <a:endParaRPr lang="en-US" sz="20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527554428"/>
                  </a:ext>
                </a:extLst>
              </a:tr>
              <a:tr h="375217">
                <a:tc>
                  <a:txBody>
                    <a:bodyPr/>
                    <a:lstStyle/>
                    <a:p>
                      <a:pPr algn="l" fontAlgn="b"/>
                      <a:r>
                        <a:rPr lang="en-US" sz="2000" u="none" strike="noStrike" dirty="0">
                          <a:effectLst/>
                        </a:rPr>
                        <a:t>Tabular + Notes (TF-IDF)</a:t>
                      </a:r>
                      <a:endParaRPr lang="en-US" sz="20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a:effectLst/>
                        </a:rPr>
                        <a:t>0.6 ± 0.01</a:t>
                      </a:r>
                      <a:endParaRPr lang="en-US" sz="20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b="1" u="none" strike="noStrike" dirty="0">
                          <a:effectLst/>
                        </a:rPr>
                        <a:t>0.66 ± 0.02</a:t>
                      </a:r>
                      <a:endParaRPr lang="en-US" sz="2000" b="1"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91062932"/>
                  </a:ext>
                </a:extLst>
              </a:tr>
              <a:tr h="1106473">
                <a:tc>
                  <a:txBody>
                    <a:bodyPr/>
                    <a:lstStyle/>
                    <a:p>
                      <a:pPr algn="l" fontAlgn="b"/>
                      <a:r>
                        <a:rPr lang="en-US" sz="2000" u="none" strike="noStrike" dirty="0">
                          <a:effectLst/>
                        </a:rPr>
                        <a:t>Tabular + Summarized</a:t>
                      </a:r>
                      <a:br>
                        <a:rPr lang="en-US" sz="2000" u="none" strike="noStrike" dirty="0">
                          <a:effectLst/>
                        </a:rPr>
                      </a:br>
                      <a:r>
                        <a:rPr lang="en-US" sz="2000" u="none" strike="noStrike" dirty="0">
                          <a:effectLst/>
                        </a:rPr>
                        <a:t>Notes (TF-IDF)</a:t>
                      </a:r>
                      <a:endParaRPr lang="en-US" sz="20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dirty="0">
                          <a:effectLst/>
                        </a:rPr>
                        <a:t>0.58 ± 0.02</a:t>
                      </a:r>
                      <a:endParaRPr lang="en-US" sz="20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dirty="0">
                          <a:effectLst/>
                        </a:rPr>
                        <a:t>0.65 ± 0.02</a:t>
                      </a:r>
                      <a:endParaRPr lang="en-US" sz="20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001438192"/>
                  </a:ext>
                </a:extLst>
              </a:tr>
              <a:tr h="375217">
                <a:tc>
                  <a:txBody>
                    <a:bodyPr/>
                    <a:lstStyle/>
                    <a:p>
                      <a:pPr algn="l" fontAlgn="b"/>
                      <a:r>
                        <a:rPr lang="en-US" sz="2000" u="none" strike="noStrike">
                          <a:effectLst/>
                        </a:rPr>
                        <a:t>Tabular + Notes (BERT)</a:t>
                      </a:r>
                      <a:endParaRPr lang="en-US" sz="20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a:effectLst/>
                        </a:rPr>
                        <a:t>0.58 ± 0.02</a:t>
                      </a:r>
                      <a:endParaRPr lang="en-US" sz="20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dirty="0">
                          <a:effectLst/>
                        </a:rPr>
                        <a:t>0.6 ± 0.02</a:t>
                      </a:r>
                      <a:endParaRPr lang="en-US" sz="20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60531340"/>
                  </a:ext>
                </a:extLst>
              </a:tr>
              <a:tr h="741283">
                <a:tc>
                  <a:txBody>
                    <a:bodyPr/>
                    <a:lstStyle/>
                    <a:p>
                      <a:pPr algn="l" fontAlgn="b"/>
                      <a:r>
                        <a:rPr lang="en-US" sz="2000" u="none" strike="noStrike">
                          <a:effectLst/>
                        </a:rPr>
                        <a:t>Tabular + Summarized</a:t>
                      </a:r>
                      <a:br>
                        <a:rPr lang="en-US" sz="2000" u="none" strike="noStrike">
                          <a:effectLst/>
                        </a:rPr>
                      </a:br>
                      <a:r>
                        <a:rPr lang="en-US" sz="2000" u="none" strike="noStrike">
                          <a:effectLst/>
                        </a:rPr>
                        <a:t>Notes (BERT)</a:t>
                      </a:r>
                      <a:endParaRPr lang="en-US" sz="20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a:effectLst/>
                        </a:rPr>
                        <a:t>0.57 ± 0.02</a:t>
                      </a:r>
                      <a:endParaRPr lang="en-US" sz="20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2000" u="none" strike="noStrike" dirty="0">
                          <a:effectLst/>
                        </a:rPr>
                        <a:t>0.62 ± 0.02</a:t>
                      </a:r>
                      <a:endParaRPr lang="en-US" sz="20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859965379"/>
                  </a:ext>
                </a:extLst>
              </a:tr>
            </a:tbl>
          </a:graphicData>
        </a:graphic>
      </p:graphicFrame>
    </p:spTree>
    <p:extLst>
      <p:ext uri="{BB962C8B-B14F-4D97-AF65-F5344CB8AC3E}">
        <p14:creationId xmlns:p14="http://schemas.microsoft.com/office/powerpoint/2010/main" val="54669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7FDC-94F5-6FDD-56E9-4A0E5AA992CE}"/>
              </a:ext>
            </a:extLst>
          </p:cNvPr>
          <p:cNvSpPr>
            <a:spLocks noGrp="1"/>
          </p:cNvSpPr>
          <p:nvPr>
            <p:ph type="ctrTitle"/>
          </p:nvPr>
        </p:nvSpPr>
        <p:spPr>
          <a:xfrm>
            <a:off x="737419" y="98323"/>
            <a:ext cx="10913807" cy="894735"/>
          </a:xfrm>
        </p:spPr>
        <p:txBody>
          <a:bodyPr>
            <a:normAutofit/>
          </a:bodyPr>
          <a:lstStyle/>
          <a:p>
            <a:pPr algn="l"/>
            <a:r>
              <a:rPr lang="en-US" sz="4000" dirty="0"/>
              <a:t>Spoke to Patient vs Notes</a:t>
            </a:r>
          </a:p>
        </p:txBody>
      </p:sp>
      <p:cxnSp>
        <p:nvCxnSpPr>
          <p:cNvPr id="5" name="Straight Connector 4">
            <a:extLst>
              <a:ext uri="{FF2B5EF4-FFF2-40B4-BE49-F238E27FC236}">
                <a16:creationId xmlns:a16="http://schemas.microsoft.com/office/drawing/2014/main" id="{C8759347-1A50-EB2F-F11A-8F0BFFD9F12C}"/>
              </a:ext>
            </a:extLst>
          </p:cNvPr>
          <p:cNvCxnSpPr/>
          <p:nvPr/>
        </p:nvCxnSpPr>
        <p:spPr>
          <a:xfrm>
            <a:off x="186813" y="993058"/>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098" name="Picture 2">
            <a:extLst>
              <a:ext uri="{FF2B5EF4-FFF2-40B4-BE49-F238E27FC236}">
                <a16:creationId xmlns:a16="http://schemas.microsoft.com/office/drawing/2014/main" id="{EEEE1567-1FEE-61D1-C533-AB1370D25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57" y="1996026"/>
            <a:ext cx="10942040" cy="29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0791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CEA31-237D-933C-3703-EDB3BDF87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3799A-D4AB-5FC1-0DF8-F85DD8B02498}"/>
              </a:ext>
            </a:extLst>
          </p:cNvPr>
          <p:cNvSpPr>
            <a:spLocks noGrp="1"/>
          </p:cNvSpPr>
          <p:nvPr>
            <p:ph type="ctrTitle"/>
          </p:nvPr>
        </p:nvSpPr>
        <p:spPr>
          <a:xfrm>
            <a:off x="747253" y="176981"/>
            <a:ext cx="10287492" cy="915055"/>
          </a:xfrm>
        </p:spPr>
        <p:txBody>
          <a:bodyPr>
            <a:normAutofit fontScale="90000"/>
          </a:bodyPr>
          <a:lstStyle/>
          <a:p>
            <a:pPr algn="l"/>
            <a:r>
              <a:rPr lang="en-US" sz="4400" dirty="0"/>
              <a:t>Distribution analysis of top 20 important features</a:t>
            </a:r>
            <a:endParaRPr lang="en-US" dirty="0"/>
          </a:p>
        </p:txBody>
      </p:sp>
      <p:cxnSp>
        <p:nvCxnSpPr>
          <p:cNvPr id="5" name="Straight Connector 4">
            <a:extLst>
              <a:ext uri="{FF2B5EF4-FFF2-40B4-BE49-F238E27FC236}">
                <a16:creationId xmlns:a16="http://schemas.microsoft.com/office/drawing/2014/main" id="{FE18A707-710F-4C70-BA25-DDDBBA794729}"/>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63721CA-05D0-C123-0D19-0859956A4ECC}"/>
              </a:ext>
            </a:extLst>
          </p:cNvPr>
          <p:cNvSpPr txBox="1"/>
          <p:nvPr/>
        </p:nvSpPr>
        <p:spPr>
          <a:xfrm>
            <a:off x="747091" y="1424829"/>
            <a:ext cx="9655438" cy="1535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b="1" dirty="0"/>
              <a:t>Engaged patient's </a:t>
            </a:r>
            <a:r>
              <a:rPr lang="en-US" sz="2000" dirty="0"/>
              <a:t>category from </a:t>
            </a:r>
            <a:r>
              <a:rPr lang="en-US" sz="2000" b="1" dirty="0"/>
              <a:t>Patient with notes </a:t>
            </a:r>
            <a:r>
              <a:rPr lang="en-US" sz="2000" dirty="0"/>
              <a:t>is considered for this analysis</a:t>
            </a:r>
          </a:p>
          <a:p>
            <a:pPr marL="342900" indent="-342900">
              <a:lnSpc>
                <a:spcPct val="150000"/>
              </a:lnSpc>
              <a:spcAft>
                <a:spcPts val="400"/>
              </a:spcAft>
              <a:buFont typeface="Arial" panose="020B0604020202020204" pitchFamily="34" charset="0"/>
              <a:buChar char="•"/>
            </a:pPr>
            <a:r>
              <a:rPr lang="en-US" sz="2000" b="1" dirty="0"/>
              <a:t>Aggregated feature importances </a:t>
            </a:r>
            <a:r>
              <a:rPr lang="en-US" sz="2000" dirty="0"/>
              <a:t>of the </a:t>
            </a:r>
            <a:r>
              <a:rPr lang="en-US" sz="2000" b="1" dirty="0"/>
              <a:t>5 runs </a:t>
            </a:r>
            <a:r>
              <a:rPr lang="en-US" sz="2000" dirty="0"/>
              <a:t>with different random seeds</a:t>
            </a:r>
          </a:p>
          <a:p>
            <a:pPr marL="342900" indent="-342900">
              <a:lnSpc>
                <a:spcPct val="150000"/>
              </a:lnSpc>
              <a:spcAft>
                <a:spcPts val="400"/>
              </a:spcAft>
              <a:buFont typeface="Arial" panose="020B0604020202020204" pitchFamily="34" charset="0"/>
              <a:buChar char="•"/>
            </a:pPr>
            <a:r>
              <a:rPr lang="en-US" sz="2000" dirty="0"/>
              <a:t>Analyzed distribution of 5 tabular and 15 TF-IDF features</a:t>
            </a:r>
          </a:p>
        </p:txBody>
      </p:sp>
    </p:spTree>
    <p:extLst>
      <p:ext uri="{BB962C8B-B14F-4D97-AF65-F5344CB8AC3E}">
        <p14:creationId xmlns:p14="http://schemas.microsoft.com/office/powerpoint/2010/main" val="4500438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BA062-B917-77DA-781E-126EABB2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D5A84-A41D-28FA-57CC-AA94D68F669E}"/>
              </a:ext>
            </a:extLst>
          </p:cNvPr>
          <p:cNvSpPr>
            <a:spLocks noGrp="1"/>
          </p:cNvSpPr>
          <p:nvPr>
            <p:ph type="ctrTitle"/>
          </p:nvPr>
        </p:nvSpPr>
        <p:spPr>
          <a:xfrm>
            <a:off x="747253" y="176981"/>
            <a:ext cx="10287492" cy="915055"/>
          </a:xfrm>
        </p:spPr>
        <p:txBody>
          <a:bodyPr>
            <a:normAutofit fontScale="90000"/>
          </a:bodyPr>
          <a:lstStyle/>
          <a:p>
            <a:pPr algn="l"/>
            <a:r>
              <a:rPr lang="en-US" sz="4400" dirty="0"/>
              <a:t>Distribution analysis of top 20 important features</a:t>
            </a:r>
            <a:endParaRPr lang="en-US" dirty="0"/>
          </a:p>
        </p:txBody>
      </p:sp>
      <p:cxnSp>
        <p:nvCxnSpPr>
          <p:cNvPr id="5" name="Straight Connector 4">
            <a:extLst>
              <a:ext uri="{FF2B5EF4-FFF2-40B4-BE49-F238E27FC236}">
                <a16:creationId xmlns:a16="http://schemas.microsoft.com/office/drawing/2014/main" id="{15B5B393-0527-35D1-A2BB-7ABAF16D6A30}"/>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653DC7C-585D-BEB2-B9C4-1075278BF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630" y="1566863"/>
            <a:ext cx="54387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10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7F03B-E6AC-3F4B-DCC8-B3A688B3D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BBA83-CA37-08EA-DB7A-B8C364B2452A}"/>
              </a:ext>
            </a:extLst>
          </p:cNvPr>
          <p:cNvSpPr>
            <a:spLocks noGrp="1"/>
          </p:cNvSpPr>
          <p:nvPr>
            <p:ph type="ctrTitle"/>
          </p:nvPr>
        </p:nvSpPr>
        <p:spPr>
          <a:xfrm>
            <a:off x="747253" y="176981"/>
            <a:ext cx="10287492" cy="915055"/>
          </a:xfrm>
        </p:spPr>
        <p:txBody>
          <a:bodyPr>
            <a:normAutofit fontScale="90000"/>
          </a:bodyPr>
          <a:lstStyle/>
          <a:p>
            <a:pPr algn="l"/>
            <a:r>
              <a:rPr lang="en-US" sz="4400" dirty="0"/>
              <a:t>Distribution analysis of top 20 important features</a:t>
            </a:r>
            <a:endParaRPr lang="en-US" dirty="0"/>
          </a:p>
        </p:txBody>
      </p:sp>
      <p:cxnSp>
        <p:nvCxnSpPr>
          <p:cNvPr id="5" name="Straight Connector 4">
            <a:extLst>
              <a:ext uri="{FF2B5EF4-FFF2-40B4-BE49-F238E27FC236}">
                <a16:creationId xmlns:a16="http://schemas.microsoft.com/office/drawing/2014/main" id="{8633F04B-2319-BD9F-F6A0-49C1099348E2}"/>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7707D31D-6318-8167-4BF1-C227A293F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7576" y="2405951"/>
            <a:ext cx="4231250" cy="34751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AEA3066-C6F0-87DA-3D39-AEBE2B9D44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026" y="2345424"/>
            <a:ext cx="4231251" cy="337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61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BEC0C-D62E-445B-CE49-A3B6AF1CF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0EACC-6E88-E0E6-82A8-5E5BD78BEDB6}"/>
              </a:ext>
            </a:extLst>
          </p:cNvPr>
          <p:cNvSpPr>
            <a:spLocks noGrp="1"/>
          </p:cNvSpPr>
          <p:nvPr>
            <p:ph type="ctrTitle"/>
          </p:nvPr>
        </p:nvSpPr>
        <p:spPr>
          <a:xfrm>
            <a:off x="747253" y="176981"/>
            <a:ext cx="10287492" cy="915055"/>
          </a:xfrm>
        </p:spPr>
        <p:txBody>
          <a:bodyPr>
            <a:normAutofit fontScale="90000"/>
          </a:bodyPr>
          <a:lstStyle/>
          <a:p>
            <a:pPr algn="l"/>
            <a:r>
              <a:rPr lang="en-US" sz="4400" dirty="0"/>
              <a:t>Distribution analysis of top 20 important features</a:t>
            </a:r>
            <a:endParaRPr lang="en-US" dirty="0"/>
          </a:p>
        </p:txBody>
      </p:sp>
      <p:cxnSp>
        <p:nvCxnSpPr>
          <p:cNvPr id="5" name="Straight Connector 4">
            <a:extLst>
              <a:ext uri="{FF2B5EF4-FFF2-40B4-BE49-F238E27FC236}">
                <a16:creationId xmlns:a16="http://schemas.microsoft.com/office/drawing/2014/main" id="{1CD1CDAD-A10C-0411-BDB0-A30EB5C05F37}"/>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3074" name="Picture 2">
            <a:extLst>
              <a:ext uri="{FF2B5EF4-FFF2-40B4-BE49-F238E27FC236}">
                <a16:creationId xmlns:a16="http://schemas.microsoft.com/office/drawing/2014/main" id="{9689D0C2-A42D-7D4E-9D60-C27D95AEA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023" y="1352987"/>
            <a:ext cx="3600757" cy="2696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A486BD3-20AA-32C2-4EAC-33DC7E141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721" y="4222538"/>
            <a:ext cx="3600757" cy="25649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98D772A-1D56-E447-263D-0241F7455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1308" y="4116067"/>
            <a:ext cx="3168138" cy="25649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705FECB-E2FD-F99D-CCB2-CAB7CD030D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5851" y="1524863"/>
            <a:ext cx="3168138" cy="2524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rectangular object with black lines&#10;&#10;AI-generated content may be incorrect.">
            <a:extLst>
              <a:ext uri="{FF2B5EF4-FFF2-40B4-BE49-F238E27FC236}">
                <a16:creationId xmlns:a16="http://schemas.microsoft.com/office/drawing/2014/main" id="{42B9CEF9-0226-9902-AE98-AAFBB0E9C099}"/>
              </a:ext>
            </a:extLst>
          </p:cNvPr>
          <p:cNvPicPr>
            <a:picLocks noChangeAspect="1"/>
          </p:cNvPicPr>
          <p:nvPr/>
        </p:nvPicPr>
        <p:blipFill>
          <a:blip r:embed="rId7"/>
          <a:srcRect l="63084" t="12926" r="100" b="-380"/>
          <a:stretch/>
        </p:blipFill>
        <p:spPr>
          <a:xfrm>
            <a:off x="9134168" y="1946171"/>
            <a:ext cx="2541187" cy="1603288"/>
          </a:xfrm>
          <a:prstGeom prst="rect">
            <a:avLst/>
          </a:prstGeom>
        </p:spPr>
      </p:pic>
    </p:spTree>
    <p:extLst>
      <p:ext uri="{BB962C8B-B14F-4D97-AF65-F5344CB8AC3E}">
        <p14:creationId xmlns:p14="http://schemas.microsoft.com/office/powerpoint/2010/main" val="24083453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22FE1-9668-042C-FF00-AF68FB540D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C81B2-1544-6FF6-DC2D-493F2F653782}"/>
              </a:ext>
            </a:extLst>
          </p:cNvPr>
          <p:cNvSpPr>
            <a:spLocks noGrp="1"/>
          </p:cNvSpPr>
          <p:nvPr>
            <p:ph type="ctrTitle"/>
          </p:nvPr>
        </p:nvSpPr>
        <p:spPr>
          <a:xfrm>
            <a:off x="747253" y="176981"/>
            <a:ext cx="10287492" cy="915055"/>
          </a:xfrm>
        </p:spPr>
        <p:txBody>
          <a:bodyPr>
            <a:normAutofit fontScale="90000"/>
          </a:bodyPr>
          <a:lstStyle/>
          <a:p>
            <a:pPr algn="l"/>
            <a:r>
              <a:rPr lang="en-US" sz="4400" dirty="0"/>
              <a:t>Distribution analysis of top 20 important features</a:t>
            </a:r>
            <a:endParaRPr lang="en-US" dirty="0"/>
          </a:p>
        </p:txBody>
      </p:sp>
      <p:cxnSp>
        <p:nvCxnSpPr>
          <p:cNvPr id="5" name="Straight Connector 4">
            <a:extLst>
              <a:ext uri="{FF2B5EF4-FFF2-40B4-BE49-F238E27FC236}">
                <a16:creationId xmlns:a16="http://schemas.microsoft.com/office/drawing/2014/main" id="{9EE94B33-56DE-77B2-D8FB-2AF57B63E178}"/>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098" name="Picture 2">
            <a:extLst>
              <a:ext uri="{FF2B5EF4-FFF2-40B4-BE49-F238E27FC236}">
                <a16:creationId xmlns:a16="http://schemas.microsoft.com/office/drawing/2014/main" id="{9E73B905-1BDF-5A48-A192-4A61AE947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354" y="1484608"/>
            <a:ext cx="3124570" cy="23694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4469EE-4787-2C01-67A1-46B012D19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810" y="1376236"/>
            <a:ext cx="3267481" cy="247779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7F1F264-D2F3-22CF-D401-C17516F25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355" y="4197721"/>
            <a:ext cx="3351804" cy="25417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56A6676-1F23-B018-D8FF-3FF277FF1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9146" y="4296697"/>
            <a:ext cx="3136977" cy="238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7455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19AD6-FC44-C436-B61C-A9AFA2018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758B7-28F6-2C7F-736A-66E2D2DD626E}"/>
              </a:ext>
            </a:extLst>
          </p:cNvPr>
          <p:cNvSpPr>
            <a:spLocks noGrp="1"/>
          </p:cNvSpPr>
          <p:nvPr>
            <p:ph type="ctrTitle"/>
          </p:nvPr>
        </p:nvSpPr>
        <p:spPr>
          <a:xfrm>
            <a:off x="747253" y="176981"/>
            <a:ext cx="10287492" cy="915055"/>
          </a:xfrm>
        </p:spPr>
        <p:txBody>
          <a:bodyPr>
            <a:normAutofit fontScale="90000"/>
          </a:bodyPr>
          <a:lstStyle/>
          <a:p>
            <a:pPr algn="l"/>
            <a:r>
              <a:rPr lang="en-US" sz="4400" dirty="0"/>
              <a:t>Distribution analysis of top 20 important features</a:t>
            </a:r>
            <a:endParaRPr lang="en-US" dirty="0"/>
          </a:p>
        </p:txBody>
      </p:sp>
      <p:cxnSp>
        <p:nvCxnSpPr>
          <p:cNvPr id="5" name="Straight Connector 4">
            <a:extLst>
              <a:ext uri="{FF2B5EF4-FFF2-40B4-BE49-F238E27FC236}">
                <a16:creationId xmlns:a16="http://schemas.microsoft.com/office/drawing/2014/main" id="{9A115FCB-C437-2179-D8BE-1D0653995AEF}"/>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5122" name="Picture 2">
            <a:extLst>
              <a:ext uri="{FF2B5EF4-FFF2-40B4-BE49-F238E27FC236}">
                <a16:creationId xmlns:a16="http://schemas.microsoft.com/office/drawing/2014/main" id="{3C49D644-88A7-24FB-8BA3-F1B2EB270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161" y="1455328"/>
            <a:ext cx="3241262" cy="24579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AE3035F-9235-3F04-636D-9706B7FED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004" y="1455328"/>
            <a:ext cx="3241262" cy="245791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7E1161A-FCE4-1C03-C6D7-650DC1228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161" y="4107539"/>
            <a:ext cx="3393665" cy="257348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D9E4ADB9-65D9-22CB-B7A6-856E539F75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2601" y="4215463"/>
            <a:ext cx="3393665" cy="257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728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7EB7-8F71-8F9B-A479-2FED400BA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A8436-B8F1-6BF7-85F6-28185C2E5474}"/>
              </a:ext>
            </a:extLst>
          </p:cNvPr>
          <p:cNvSpPr>
            <a:spLocks noGrp="1"/>
          </p:cNvSpPr>
          <p:nvPr>
            <p:ph type="ctrTitle"/>
          </p:nvPr>
        </p:nvSpPr>
        <p:spPr>
          <a:xfrm>
            <a:off x="747253" y="176981"/>
            <a:ext cx="10287492" cy="915055"/>
          </a:xfrm>
        </p:spPr>
        <p:txBody>
          <a:bodyPr>
            <a:normAutofit fontScale="90000"/>
          </a:bodyPr>
          <a:lstStyle/>
          <a:p>
            <a:pPr algn="l"/>
            <a:r>
              <a:rPr lang="en-US" sz="4400" dirty="0"/>
              <a:t>Distribution analysis of top 20 important features</a:t>
            </a:r>
            <a:endParaRPr lang="en-US" dirty="0"/>
          </a:p>
        </p:txBody>
      </p:sp>
      <p:cxnSp>
        <p:nvCxnSpPr>
          <p:cNvPr id="5" name="Straight Connector 4">
            <a:extLst>
              <a:ext uri="{FF2B5EF4-FFF2-40B4-BE49-F238E27FC236}">
                <a16:creationId xmlns:a16="http://schemas.microsoft.com/office/drawing/2014/main" id="{052FDE79-845E-E46C-FDD2-7EE852554958}"/>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6146" name="Picture 2">
            <a:extLst>
              <a:ext uri="{FF2B5EF4-FFF2-40B4-BE49-F238E27FC236}">
                <a16:creationId xmlns:a16="http://schemas.microsoft.com/office/drawing/2014/main" id="{2092AB41-E3D4-7F72-A506-CCC3327C0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4" y="1366837"/>
            <a:ext cx="3015123" cy="22864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4650C9E-C052-0A9B-7A5E-1BB72A05D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178" y="1366837"/>
            <a:ext cx="3205692" cy="243093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D2061CA-A845-73D1-D6E8-2A166DE05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154" y="3843988"/>
            <a:ext cx="3015123" cy="228642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4C489D4-293E-0FB4-E3C9-F6C6212FE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2801" y="3843988"/>
            <a:ext cx="3205690" cy="243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8854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FAC54-9CDC-7E6B-73C4-3139625285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F7AFC-0F88-9980-7189-9EBC73CD4977}"/>
              </a:ext>
            </a:extLst>
          </p:cNvPr>
          <p:cNvSpPr>
            <a:spLocks noGrp="1"/>
          </p:cNvSpPr>
          <p:nvPr>
            <p:ph type="ctrTitle"/>
          </p:nvPr>
        </p:nvSpPr>
        <p:spPr>
          <a:xfrm>
            <a:off x="747253" y="176981"/>
            <a:ext cx="10287492" cy="915055"/>
          </a:xfrm>
        </p:spPr>
        <p:txBody>
          <a:bodyPr>
            <a:normAutofit fontScale="90000"/>
          </a:bodyPr>
          <a:lstStyle/>
          <a:p>
            <a:pPr algn="l"/>
            <a:r>
              <a:rPr lang="en-US" sz="4400" dirty="0"/>
              <a:t>Distribution analysis of top 20 important features</a:t>
            </a:r>
            <a:endParaRPr lang="en-US" dirty="0"/>
          </a:p>
        </p:txBody>
      </p:sp>
      <p:cxnSp>
        <p:nvCxnSpPr>
          <p:cNvPr id="5" name="Straight Connector 4">
            <a:extLst>
              <a:ext uri="{FF2B5EF4-FFF2-40B4-BE49-F238E27FC236}">
                <a16:creationId xmlns:a16="http://schemas.microsoft.com/office/drawing/2014/main" id="{9B6ED111-6FA3-CFF9-D4F2-391185772ED6}"/>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pic>
        <p:nvPicPr>
          <p:cNvPr id="7170" name="Picture 2">
            <a:extLst>
              <a:ext uri="{FF2B5EF4-FFF2-40B4-BE49-F238E27FC236}">
                <a16:creationId xmlns:a16="http://schemas.microsoft.com/office/drawing/2014/main" id="{6CB5CD66-05C0-4557-EDF5-6D945895C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645" y="1270761"/>
            <a:ext cx="3392187" cy="25723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B0D0E8C-C27E-0ECB-1915-394F792D2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112" y="1322952"/>
            <a:ext cx="3254537" cy="246797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05226D7-B1E4-BC17-F5D7-D690EA9B0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644" y="3972966"/>
            <a:ext cx="3392187" cy="257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3090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3314-E1CD-2B1A-96A6-BDC9D9C88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BE5E9D-42F9-8101-6D27-700120E9A3B9}"/>
              </a:ext>
            </a:extLst>
          </p:cNvPr>
          <p:cNvSpPr>
            <a:spLocks noGrp="1"/>
          </p:cNvSpPr>
          <p:nvPr>
            <p:ph type="ctrTitle"/>
          </p:nvPr>
        </p:nvSpPr>
        <p:spPr>
          <a:xfrm>
            <a:off x="747253" y="176981"/>
            <a:ext cx="10287492" cy="915055"/>
          </a:xfrm>
        </p:spPr>
        <p:txBody>
          <a:bodyPr>
            <a:normAutofit/>
          </a:bodyPr>
          <a:lstStyle/>
          <a:p>
            <a:pPr algn="l"/>
            <a:r>
              <a:rPr lang="en-US" sz="4400" dirty="0"/>
              <a:t>Next Week</a:t>
            </a:r>
            <a:endParaRPr lang="en-US" dirty="0"/>
          </a:p>
        </p:txBody>
      </p:sp>
      <p:cxnSp>
        <p:nvCxnSpPr>
          <p:cNvPr id="5" name="Straight Connector 4">
            <a:extLst>
              <a:ext uri="{FF2B5EF4-FFF2-40B4-BE49-F238E27FC236}">
                <a16:creationId xmlns:a16="http://schemas.microsoft.com/office/drawing/2014/main" id="{6C224C9A-05FC-5BBB-27D5-41EEC35D9A8F}"/>
              </a:ext>
            </a:extLst>
          </p:cNvPr>
          <p:cNvCxnSpPr/>
          <p:nvPr/>
        </p:nvCxnSpPr>
        <p:spPr>
          <a:xfrm>
            <a:off x="196645" y="1140914"/>
            <a:ext cx="11572568"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8E7E3BB-C598-4B44-A9B7-FFA0E3A2D57A}"/>
              </a:ext>
            </a:extLst>
          </p:cNvPr>
          <p:cNvSpPr txBox="1"/>
          <p:nvPr/>
        </p:nvSpPr>
        <p:spPr>
          <a:xfrm>
            <a:off x="747091" y="1424829"/>
            <a:ext cx="8953500" cy="509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spcAft>
                <a:spcPts val="400"/>
              </a:spcAft>
              <a:buFont typeface="Arial" panose="020B0604020202020204" pitchFamily="34" charset="0"/>
              <a:buChar char="•"/>
            </a:pPr>
            <a:r>
              <a:rPr lang="en-US" sz="2000" dirty="0"/>
              <a:t>Knowledge transfer to Ankita Tank</a:t>
            </a:r>
          </a:p>
        </p:txBody>
      </p:sp>
    </p:spTree>
    <p:extLst>
      <p:ext uri="{BB962C8B-B14F-4D97-AF65-F5344CB8AC3E}">
        <p14:creationId xmlns:p14="http://schemas.microsoft.com/office/powerpoint/2010/main" val="4109602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19517</TotalTime>
  <Words>4136</Words>
  <Application>Microsoft Office PowerPoint</Application>
  <PresentationFormat>Widescreen</PresentationFormat>
  <Paragraphs>1171</Paragraphs>
  <Slides>98</Slides>
  <Notes>97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Aptos</vt:lpstr>
      <vt:lpstr>Aptos Display</vt:lpstr>
      <vt:lpstr>Aptos Narrow</vt:lpstr>
      <vt:lpstr>Arial</vt:lpstr>
      <vt:lpstr>Arial,Sans-Serif</vt:lpstr>
      <vt:lpstr>Calibri</vt:lpstr>
      <vt:lpstr>Wingdings</vt:lpstr>
      <vt:lpstr>Office Theme</vt:lpstr>
      <vt:lpstr>Medical  Information Retrieval</vt:lpstr>
      <vt:lpstr>Sample Notes</vt:lpstr>
      <vt:lpstr>EDA</vt:lpstr>
      <vt:lpstr>EDA</vt:lpstr>
      <vt:lpstr>Visualizations</vt:lpstr>
      <vt:lpstr>Age vs Notes</vt:lpstr>
      <vt:lpstr>Gender vs Notes</vt:lpstr>
      <vt:lpstr>Total conversation time vs Notes</vt:lpstr>
      <vt:lpstr>Spoke to Patient vs Notes</vt:lpstr>
      <vt:lpstr>Readmission vs Notes</vt:lpstr>
      <vt:lpstr>Contextual Embedding Models (BERT variants)</vt:lpstr>
      <vt:lpstr>BioBERT (Topics)</vt:lpstr>
      <vt:lpstr>BioBERT (Topics)</vt:lpstr>
      <vt:lpstr>Contextual Embedding Models – Key Takeaways</vt:lpstr>
      <vt:lpstr>Generative models</vt:lpstr>
      <vt:lpstr>Generative model to find the presence of topic</vt:lpstr>
      <vt:lpstr>Generative model to find the presence &amp; sentiment</vt:lpstr>
      <vt:lpstr>Generative model to find the presence &amp; sentiment</vt:lpstr>
      <vt:lpstr>Generative model – Key Takeaways</vt:lpstr>
      <vt:lpstr>Topic Modeling</vt:lpstr>
      <vt:lpstr>Readmitted pts individual notes - LDA</vt:lpstr>
      <vt:lpstr>Not Readmitted pts individual notes - LDA</vt:lpstr>
      <vt:lpstr>Topic modeling on all the patients with notes - LDA</vt:lpstr>
      <vt:lpstr>Biterm Topic Model</vt:lpstr>
      <vt:lpstr>Bitermplus – optimal # of topics </vt:lpstr>
      <vt:lpstr>Bitermplus – Topics</vt:lpstr>
      <vt:lpstr>Bitermplus – Word probabilities</vt:lpstr>
      <vt:lpstr>Bitermplus – Topic Probabilities</vt:lpstr>
      <vt:lpstr>Bitermplus – Topic Probabilities correlation matrix</vt:lpstr>
      <vt:lpstr>Topic Modeling – Key Takeaways</vt:lpstr>
      <vt:lpstr>Traditional Vectorization Techniques</vt:lpstr>
      <vt:lpstr>TF-IDF Approach</vt:lpstr>
      <vt:lpstr>Random Forest - Feature Selection</vt:lpstr>
      <vt:lpstr>Analysis Combinations</vt:lpstr>
      <vt:lpstr>Analysis Combinations – Performance </vt:lpstr>
      <vt:lpstr>Feature Importances – Random Forest (Before FS) </vt:lpstr>
      <vt:lpstr>Top 25 important feature correlation</vt:lpstr>
      <vt:lpstr>Analysis Combinations – Grid Search Performance </vt:lpstr>
      <vt:lpstr>Analysis Combinations – Grid Search Performance </vt:lpstr>
      <vt:lpstr>Traditional NLP Vectorization Techniques – Key Takeaways</vt:lpstr>
      <vt:lpstr>Future Directions</vt:lpstr>
      <vt:lpstr>Patient without notes - Evaluation</vt:lpstr>
      <vt:lpstr>Performance Metrics</vt:lpstr>
      <vt:lpstr>Performance Metrics – Grid Search</vt:lpstr>
      <vt:lpstr>Outcome Contact – Value Counts</vt:lpstr>
      <vt:lpstr>Outcome Contact – Value Counts</vt:lpstr>
      <vt:lpstr>Outcome Contact – Word Clouds</vt:lpstr>
      <vt:lpstr>Performance Metrics – Including Outcome Contact</vt:lpstr>
      <vt:lpstr>Next Steps</vt:lpstr>
      <vt:lpstr>Recap</vt:lpstr>
      <vt:lpstr>Performance Metrics – Engaged vs Not Engaged</vt:lpstr>
      <vt:lpstr>Performance Metrics – Engaged vs Not Engaged (Std)</vt:lpstr>
      <vt:lpstr>Performance Metrics – Engaged vs Not Engaged (Mean)</vt:lpstr>
      <vt:lpstr>Performance Metrics – Feature Selection (Std)</vt:lpstr>
      <vt:lpstr>Performance Metrics – Feature Selection (Mean)</vt:lpstr>
      <vt:lpstr>Performance Metrics (Std - without Feature Selection)</vt:lpstr>
      <vt:lpstr>Performance Metrics (Mean - without Feature Selection)</vt:lpstr>
      <vt:lpstr>Findings – Feature subset/ Patient subset &amp; Engaged</vt:lpstr>
      <vt:lpstr>Findings – Feature subset/ Patient subset &amp; Engaged</vt:lpstr>
      <vt:lpstr>Last Week Recap</vt:lpstr>
      <vt:lpstr>Findings – Feature subset/ Patient subset &amp; Engaged</vt:lpstr>
      <vt:lpstr>Sensitivity scores</vt:lpstr>
      <vt:lpstr>Sensitivity scores</vt:lpstr>
      <vt:lpstr>Sensitivity scores</vt:lpstr>
      <vt:lpstr>Research Symposium Poster</vt:lpstr>
      <vt:lpstr>Next Steps</vt:lpstr>
      <vt:lpstr>Previous Week Recap (05/05/25)</vt:lpstr>
      <vt:lpstr>BERT Analysis</vt:lpstr>
      <vt:lpstr>Research Symposium Feedback</vt:lpstr>
      <vt:lpstr>Next Week</vt:lpstr>
      <vt:lpstr>Previous Week Recap (05/12/25)</vt:lpstr>
      <vt:lpstr>Summarized Notes Analysis</vt:lpstr>
      <vt:lpstr>Summarized Notes Analysis</vt:lpstr>
      <vt:lpstr>Next Week</vt:lpstr>
      <vt:lpstr>Previous Week Recap (05/19/25)</vt:lpstr>
      <vt:lpstr>Methodology Diagram</vt:lpstr>
      <vt:lpstr>Tables in the results sections</vt:lpstr>
      <vt:lpstr>Next Week</vt:lpstr>
      <vt:lpstr>E-Science Paper – Title &amp; Authors</vt:lpstr>
      <vt:lpstr>Problem</vt:lpstr>
      <vt:lpstr>Goal &amp; Hypothesis</vt:lpstr>
      <vt:lpstr>Methodology</vt:lpstr>
      <vt:lpstr>Results</vt:lpstr>
      <vt:lpstr>Discussion</vt:lpstr>
      <vt:lpstr>Next Steps / Future Work</vt:lpstr>
      <vt:lpstr>Comparison</vt:lpstr>
      <vt:lpstr>Previous Week Recap (06/09/25)</vt:lpstr>
      <vt:lpstr>Results</vt:lpstr>
      <vt:lpstr>Results</vt:lpstr>
      <vt:lpstr>Distribution analysis of top 20 important features</vt:lpstr>
      <vt:lpstr>Distribution analysis of top 20 important features</vt:lpstr>
      <vt:lpstr>Distribution analysis of top 20 important features</vt:lpstr>
      <vt:lpstr>Distribution analysis of top 20 important features</vt:lpstr>
      <vt:lpstr>Distribution analysis of top 20 important features</vt:lpstr>
      <vt:lpstr>Distribution analysis of top 20 important features</vt:lpstr>
      <vt:lpstr>Distribution analysis of top 20 important features</vt:lpstr>
      <vt:lpstr>Distribution analysis of top 20 important features</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Veeramreddy, Naveen Kumar Reddy</dc:creator>
  <cp:lastModifiedBy>Veeramreddy, Naveen Kumar Reddy</cp:lastModifiedBy>
  <cp:revision>1576</cp:revision>
  <dcterms:created xsi:type="dcterms:W3CDTF">2024-08-17T22:00:28Z</dcterms:created>
  <dcterms:modified xsi:type="dcterms:W3CDTF">2025-06-09T17:03:41Z</dcterms:modified>
</cp:coreProperties>
</file>